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5"/>
  </p:notesMasterIdLst>
  <p:sldIdLst>
    <p:sldId id="336" r:id="rId2"/>
    <p:sldId id="258" r:id="rId3"/>
    <p:sldId id="296" r:id="rId4"/>
    <p:sldId id="298" r:id="rId5"/>
    <p:sldId id="299" r:id="rId6"/>
    <p:sldId id="259" r:id="rId7"/>
    <p:sldId id="269" r:id="rId8"/>
    <p:sldId id="270" r:id="rId9"/>
    <p:sldId id="271" r:id="rId10"/>
    <p:sldId id="264" r:id="rId11"/>
    <p:sldId id="316" r:id="rId12"/>
    <p:sldId id="318" r:id="rId13"/>
    <p:sldId id="321" r:id="rId14"/>
    <p:sldId id="272" r:id="rId15"/>
    <p:sldId id="282" r:id="rId16"/>
    <p:sldId id="300" r:id="rId17"/>
    <p:sldId id="280" r:id="rId18"/>
    <p:sldId id="276" r:id="rId19"/>
    <p:sldId id="281" r:id="rId20"/>
    <p:sldId id="278" r:id="rId21"/>
    <p:sldId id="301" r:id="rId22"/>
    <p:sldId id="283" r:id="rId23"/>
    <p:sldId id="286" r:id="rId24"/>
    <p:sldId id="314" r:id="rId25"/>
    <p:sldId id="330" r:id="rId26"/>
    <p:sldId id="287" r:id="rId27"/>
    <p:sldId id="328" r:id="rId28"/>
    <p:sldId id="285" r:id="rId29"/>
    <p:sldId id="333" r:id="rId30"/>
    <p:sldId id="315" r:id="rId31"/>
    <p:sldId id="331" r:id="rId32"/>
    <p:sldId id="332" r:id="rId33"/>
    <p:sldId id="327" r:id="rId34"/>
    <p:sldId id="334" r:id="rId35"/>
    <p:sldId id="284" r:id="rId36"/>
    <p:sldId id="260" r:id="rId37"/>
    <p:sldId id="261" r:id="rId38"/>
    <p:sldId id="273" r:id="rId39"/>
    <p:sldId id="262" r:id="rId40"/>
    <p:sldId id="263" r:id="rId41"/>
    <p:sldId id="265" r:id="rId42"/>
    <p:sldId id="267" r:id="rId43"/>
    <p:sldId id="266" r:id="rId44"/>
    <p:sldId id="274" r:id="rId45"/>
    <p:sldId id="288" r:id="rId46"/>
    <p:sldId id="268" r:id="rId47"/>
    <p:sldId id="277" r:id="rId48"/>
    <p:sldId id="323" r:id="rId49"/>
    <p:sldId id="310" r:id="rId50"/>
    <p:sldId id="329" r:id="rId51"/>
    <p:sldId id="304" r:id="rId52"/>
    <p:sldId id="309" r:id="rId53"/>
    <p:sldId id="326" r:id="rId54"/>
    <p:sldId id="312" r:id="rId55"/>
    <p:sldId id="311" r:id="rId56"/>
    <p:sldId id="275" r:id="rId57"/>
    <p:sldId id="322" r:id="rId58"/>
    <p:sldId id="305" r:id="rId59"/>
    <p:sldId id="289" r:id="rId60"/>
    <p:sldId id="306" r:id="rId61"/>
    <p:sldId id="307" r:id="rId62"/>
    <p:sldId id="308" r:id="rId63"/>
    <p:sldId id="290" r:id="rId64"/>
    <p:sldId id="292" r:id="rId65"/>
    <p:sldId id="291" r:id="rId66"/>
    <p:sldId id="297" r:id="rId67"/>
    <p:sldId id="302" r:id="rId68"/>
    <p:sldId id="293" r:id="rId69"/>
    <p:sldId id="294" r:id="rId70"/>
    <p:sldId id="295" r:id="rId71"/>
    <p:sldId id="303" r:id="rId72"/>
    <p:sldId id="279" r:id="rId73"/>
    <p:sldId id="335" r:id="rId74"/>
  </p:sldIdLst>
  <p:sldSz cx="9144000" cy="6858000" type="screen4x3"/>
  <p:notesSz cx="6858000" cy="9144000"/>
  <p:custDataLst>
    <p:tags r:id="rId7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FF"/>
    <a:srgbClr val="BB7CAC"/>
    <a:srgbClr val="E3B5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84" d="100"/>
          <a:sy n="84" d="100"/>
        </p:scale>
        <p:origin x="1334" y="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308549-36BC-4ACB-B86D-E53220DB568D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F2C1FF-76C7-4B6C-9DC9-1E219A858C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194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2C1FF-76C7-4B6C-9DC9-1E219A858CD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6821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2C1FF-76C7-4B6C-9DC9-1E219A858CDE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8926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2C1FF-76C7-4B6C-9DC9-1E219A858CDE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6337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2C1FF-76C7-4B6C-9DC9-1E219A858CDE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1726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2C1FF-76C7-4B6C-9DC9-1E219A858CDE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538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3968" y="2348880"/>
            <a:ext cx="5184576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3968" y="4797152"/>
            <a:ext cx="4860032" cy="86409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242">
        <p14:prism isInverted="1"/>
      </p:transition>
    </mc:Choice>
    <mc:Fallback xmlns="">
      <p:transition spd="slow" advTm="10242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242">
        <p14:prism isInverted="1"/>
      </p:transition>
    </mc:Choice>
    <mc:Fallback xmlns="">
      <p:transition spd="slow" advTm="10242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242">
        <p14:prism isInverted="1"/>
      </p:transition>
    </mc:Choice>
    <mc:Fallback xmlns="">
      <p:transition spd="slow" advTm="10242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242">
        <p14:prism isInverted="1"/>
      </p:transition>
    </mc:Choice>
    <mc:Fallback xmlns="">
      <p:transition spd="slow" advTm="10242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242">
        <p14:prism isInverted="1"/>
      </p:transition>
    </mc:Choice>
    <mc:Fallback xmlns="">
      <p:transition spd="slow" advTm="10242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242">
        <p14:prism isInverted="1"/>
      </p:transition>
    </mc:Choice>
    <mc:Fallback xmlns="">
      <p:transition spd="slow" advTm="10242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242">
        <p14:prism isInverted="1"/>
      </p:transition>
    </mc:Choice>
    <mc:Fallback xmlns="">
      <p:transition spd="slow" advTm="10242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242">
        <p14:prism isInverted="1"/>
      </p:transition>
    </mc:Choice>
    <mc:Fallback xmlns="">
      <p:transition spd="slow" advTm="10242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242">
        <p14:prism isInverted="1"/>
      </p:transition>
    </mc:Choice>
    <mc:Fallback xmlns="">
      <p:transition spd="slow" advTm="10242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242">
        <p14:prism isInverted="1"/>
      </p:transition>
    </mc:Choice>
    <mc:Fallback xmlns="">
      <p:transition spd="slow" advTm="10242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242">
        <p14:prism isInverted="1"/>
      </p:transition>
    </mc:Choice>
    <mc:Fallback xmlns="">
      <p:transition spd="slow" advTm="10242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5352" y="413792"/>
            <a:ext cx="72111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99938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Tm="10242">
        <p14:prism isInverted="1"/>
      </p:transition>
    </mc:Choice>
    <mc:Fallback xmlns="">
      <p:transition spd="slow" advTm="10242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33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12" Type="http://schemas.openxmlformats.org/officeDocument/2006/relationships/image" Target="../media/image32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g"/><Relationship Id="rId5" Type="http://schemas.openxmlformats.org/officeDocument/2006/relationships/image" Target="../media/image37.jpg"/><Relationship Id="rId10" Type="http://schemas.openxmlformats.org/officeDocument/2006/relationships/image" Target="../media/image42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11" Type="http://schemas.openxmlformats.org/officeDocument/2006/relationships/image" Target="../media/image52.png"/><Relationship Id="rId5" Type="http://schemas.openxmlformats.org/officeDocument/2006/relationships/image" Target="../media/image46.jpeg"/><Relationship Id="rId10" Type="http://schemas.openxmlformats.org/officeDocument/2006/relationships/image" Target="../media/image51.png"/><Relationship Id="rId4" Type="http://schemas.openxmlformats.org/officeDocument/2006/relationships/image" Target="../media/image45.jpg"/><Relationship Id="rId9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13" Type="http://schemas.openxmlformats.org/officeDocument/2006/relationships/image" Target="../media/image87.jpg"/><Relationship Id="rId3" Type="http://schemas.openxmlformats.org/officeDocument/2006/relationships/image" Target="../media/image77.jpeg"/><Relationship Id="rId7" Type="http://schemas.openxmlformats.org/officeDocument/2006/relationships/image" Target="../media/image81.jpeg"/><Relationship Id="rId12" Type="http://schemas.openxmlformats.org/officeDocument/2006/relationships/image" Target="../media/image86.jp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jpeg"/><Relationship Id="rId11" Type="http://schemas.openxmlformats.org/officeDocument/2006/relationships/image" Target="../media/image85.jpeg"/><Relationship Id="rId5" Type="http://schemas.openxmlformats.org/officeDocument/2006/relationships/image" Target="../media/image79.jpeg"/><Relationship Id="rId10" Type="http://schemas.openxmlformats.org/officeDocument/2006/relationships/image" Target="../media/image84.jpg"/><Relationship Id="rId4" Type="http://schemas.openxmlformats.org/officeDocument/2006/relationships/image" Target="../media/image78.jpeg"/><Relationship Id="rId9" Type="http://schemas.openxmlformats.org/officeDocument/2006/relationships/image" Target="../media/image8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26.jpeg"/><Relationship Id="rId7" Type="http://schemas.openxmlformats.org/officeDocument/2006/relationships/image" Target="../media/image98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10" Type="http://schemas.openxmlformats.org/officeDocument/2006/relationships/image" Target="../media/image101.png"/><Relationship Id="rId4" Type="http://schemas.openxmlformats.org/officeDocument/2006/relationships/image" Target="../media/image95.jpeg"/><Relationship Id="rId9" Type="http://schemas.openxmlformats.org/officeDocument/2006/relationships/image" Target="../media/image10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103.jpeg"/><Relationship Id="rId7" Type="http://schemas.openxmlformats.org/officeDocument/2006/relationships/image" Target="../media/image95.jpeg"/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jpeg"/><Relationship Id="rId5" Type="http://schemas.openxmlformats.org/officeDocument/2006/relationships/image" Target="../media/image105.jpeg"/><Relationship Id="rId10" Type="http://schemas.openxmlformats.org/officeDocument/2006/relationships/image" Target="../media/image108.jpeg"/><Relationship Id="rId4" Type="http://schemas.openxmlformats.org/officeDocument/2006/relationships/image" Target="../media/image104.png"/><Relationship Id="rId9" Type="http://schemas.openxmlformats.org/officeDocument/2006/relationships/image" Target="../media/image10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g"/><Relationship Id="rId2" Type="http://schemas.openxmlformats.org/officeDocument/2006/relationships/image" Target="../media/image12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jpg"/><Relationship Id="rId5" Type="http://schemas.openxmlformats.org/officeDocument/2006/relationships/image" Target="../media/image127.jpg"/><Relationship Id="rId4" Type="http://schemas.openxmlformats.org/officeDocument/2006/relationships/image" Target="../media/image126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jpeg"/><Relationship Id="rId3" Type="http://schemas.openxmlformats.org/officeDocument/2006/relationships/image" Target="../media/image130.jpg"/><Relationship Id="rId7" Type="http://schemas.openxmlformats.org/officeDocument/2006/relationships/image" Target="../media/image96.jpe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3.jpeg"/><Relationship Id="rId5" Type="http://schemas.openxmlformats.org/officeDocument/2006/relationships/image" Target="../media/image132.jpeg"/><Relationship Id="rId4" Type="http://schemas.openxmlformats.org/officeDocument/2006/relationships/image" Target="../media/image131.jp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jpg"/><Relationship Id="rId13" Type="http://schemas.openxmlformats.org/officeDocument/2006/relationships/image" Target="../media/image94.png"/><Relationship Id="rId3" Type="http://schemas.openxmlformats.org/officeDocument/2006/relationships/image" Target="../media/image135.jpeg"/><Relationship Id="rId7" Type="http://schemas.openxmlformats.org/officeDocument/2006/relationships/image" Target="../media/image139.png"/><Relationship Id="rId12" Type="http://schemas.openxmlformats.org/officeDocument/2006/relationships/image" Target="../media/image14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8.jpeg"/><Relationship Id="rId11" Type="http://schemas.openxmlformats.org/officeDocument/2006/relationships/image" Target="../media/image131.jpg"/><Relationship Id="rId5" Type="http://schemas.openxmlformats.org/officeDocument/2006/relationships/image" Target="../media/image137.jpeg"/><Relationship Id="rId10" Type="http://schemas.openxmlformats.org/officeDocument/2006/relationships/image" Target="../media/image142.jpg"/><Relationship Id="rId4" Type="http://schemas.openxmlformats.org/officeDocument/2006/relationships/image" Target="../media/image136.jpg"/><Relationship Id="rId9" Type="http://schemas.openxmlformats.org/officeDocument/2006/relationships/image" Target="../media/image141.jpg"/><Relationship Id="rId14" Type="http://schemas.openxmlformats.org/officeDocument/2006/relationships/image" Target="../media/image14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7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0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jpeg"/><Relationship Id="rId13" Type="http://schemas.openxmlformats.org/officeDocument/2006/relationships/image" Target="../media/image160.jpeg"/><Relationship Id="rId3" Type="http://schemas.openxmlformats.org/officeDocument/2006/relationships/image" Target="../media/image151.jpg"/><Relationship Id="rId7" Type="http://schemas.openxmlformats.org/officeDocument/2006/relationships/image" Target="../media/image154.jpeg"/><Relationship Id="rId12" Type="http://schemas.openxmlformats.org/officeDocument/2006/relationships/image" Target="../media/image15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3.jpeg"/><Relationship Id="rId11" Type="http://schemas.openxmlformats.org/officeDocument/2006/relationships/image" Target="../media/image158.png"/><Relationship Id="rId5" Type="http://schemas.openxmlformats.org/officeDocument/2006/relationships/image" Target="../media/image152.jpeg"/><Relationship Id="rId15" Type="http://schemas.openxmlformats.org/officeDocument/2006/relationships/image" Target="../media/image162.jpeg"/><Relationship Id="rId10" Type="http://schemas.openxmlformats.org/officeDocument/2006/relationships/image" Target="../media/image157.jpeg"/><Relationship Id="rId4" Type="http://schemas.openxmlformats.org/officeDocument/2006/relationships/image" Target="../media/image128.jpg"/><Relationship Id="rId9" Type="http://schemas.openxmlformats.org/officeDocument/2006/relationships/image" Target="../media/image156.jpeg"/><Relationship Id="rId14" Type="http://schemas.openxmlformats.org/officeDocument/2006/relationships/image" Target="../media/image16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g"/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jpg"/><Relationship Id="rId2" Type="http://schemas.openxmlformats.org/officeDocument/2006/relationships/image" Target="../media/image16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8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jpg"/><Relationship Id="rId2" Type="http://schemas.openxmlformats.org/officeDocument/2006/relationships/image" Target="../media/image169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jpeg"/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3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1.jpeg"/><Relationship Id="rId3" Type="http://schemas.openxmlformats.org/officeDocument/2006/relationships/image" Target="../media/image176.jpeg"/><Relationship Id="rId7" Type="http://schemas.openxmlformats.org/officeDocument/2006/relationships/image" Target="../media/image180.png"/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9.jpeg"/><Relationship Id="rId5" Type="http://schemas.openxmlformats.org/officeDocument/2006/relationships/image" Target="../media/image178.jpg"/><Relationship Id="rId4" Type="http://schemas.openxmlformats.org/officeDocument/2006/relationships/image" Target="../media/image177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jpg"/><Relationship Id="rId2" Type="http://schemas.openxmlformats.org/officeDocument/2006/relationships/image" Target="../media/image18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jpg"/><Relationship Id="rId2" Type="http://schemas.openxmlformats.org/officeDocument/2006/relationships/image" Target="../media/image18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5.jp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1.jpg"/><Relationship Id="rId3" Type="http://schemas.openxmlformats.org/officeDocument/2006/relationships/image" Target="../media/image185.jpg"/><Relationship Id="rId7" Type="http://schemas.openxmlformats.org/officeDocument/2006/relationships/image" Target="../media/image190.jpeg"/><Relationship Id="rId12" Type="http://schemas.openxmlformats.org/officeDocument/2006/relationships/image" Target="../media/image195.jpg"/><Relationship Id="rId2" Type="http://schemas.openxmlformats.org/officeDocument/2006/relationships/image" Target="../media/image18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9.jpg"/><Relationship Id="rId11" Type="http://schemas.openxmlformats.org/officeDocument/2006/relationships/image" Target="../media/image194.jpg"/><Relationship Id="rId5" Type="http://schemas.openxmlformats.org/officeDocument/2006/relationships/image" Target="../media/image188.jpeg"/><Relationship Id="rId10" Type="http://schemas.openxmlformats.org/officeDocument/2006/relationships/image" Target="../media/image193.jpeg"/><Relationship Id="rId4" Type="http://schemas.openxmlformats.org/officeDocument/2006/relationships/image" Target="../media/image187.jpeg"/><Relationship Id="rId9" Type="http://schemas.openxmlformats.org/officeDocument/2006/relationships/image" Target="../media/image192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jpeg"/><Relationship Id="rId2" Type="http://schemas.openxmlformats.org/officeDocument/2006/relationships/image" Target="../media/image19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0.jpeg"/><Relationship Id="rId5" Type="http://schemas.openxmlformats.org/officeDocument/2006/relationships/image" Target="../media/image199.jpeg"/><Relationship Id="rId4" Type="http://schemas.openxmlformats.org/officeDocument/2006/relationships/image" Target="../media/image198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jpg"/><Relationship Id="rId2" Type="http://schemas.openxmlformats.org/officeDocument/2006/relationships/image" Target="../media/image20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3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jpeg"/><Relationship Id="rId2" Type="http://schemas.openxmlformats.org/officeDocument/2006/relationships/image" Target="../media/image20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7.jpeg"/><Relationship Id="rId4" Type="http://schemas.openxmlformats.org/officeDocument/2006/relationships/image" Target="../media/image206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jpeg"/><Relationship Id="rId2" Type="http://schemas.openxmlformats.org/officeDocument/2006/relationships/image" Target="../media/image20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0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jpeg"/><Relationship Id="rId2" Type="http://schemas.openxmlformats.org/officeDocument/2006/relationships/image" Target="../media/image2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4.jpe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9.png"/><Relationship Id="rId13" Type="http://schemas.openxmlformats.org/officeDocument/2006/relationships/image" Target="../media/image224.jpeg"/><Relationship Id="rId3" Type="http://schemas.openxmlformats.org/officeDocument/2006/relationships/image" Target="../media/image215.jpeg"/><Relationship Id="rId7" Type="http://schemas.openxmlformats.org/officeDocument/2006/relationships/image" Target="../media/image218.jpeg"/><Relationship Id="rId12" Type="http://schemas.openxmlformats.org/officeDocument/2006/relationships/image" Target="../media/image2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7.jpeg"/><Relationship Id="rId11" Type="http://schemas.openxmlformats.org/officeDocument/2006/relationships/image" Target="../media/image222.jpg"/><Relationship Id="rId5" Type="http://schemas.openxmlformats.org/officeDocument/2006/relationships/image" Target="../media/image216.jpeg"/><Relationship Id="rId10" Type="http://schemas.openxmlformats.org/officeDocument/2006/relationships/image" Target="../media/image221.jpg"/><Relationship Id="rId4" Type="http://schemas.openxmlformats.org/officeDocument/2006/relationships/image" Target="../media/image212.jpg"/><Relationship Id="rId9" Type="http://schemas.openxmlformats.org/officeDocument/2006/relationships/image" Target="../media/image220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jpeg"/><Relationship Id="rId2" Type="http://schemas.openxmlformats.org/officeDocument/2006/relationships/image" Target="../media/image22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9.jpeg"/><Relationship Id="rId5" Type="http://schemas.openxmlformats.org/officeDocument/2006/relationships/image" Target="../media/image228.jpeg"/><Relationship Id="rId4" Type="http://schemas.openxmlformats.org/officeDocument/2006/relationships/image" Target="../media/image22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tiff"/><Relationship Id="rId3" Type="http://schemas.openxmlformats.org/officeDocument/2006/relationships/image" Target="../media/image4.jpg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Relationship Id="rId9" Type="http://schemas.openxmlformats.org/officeDocument/2006/relationships/image" Target="../media/image13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jpe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2.jp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3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5.jpeg"/><Relationship Id="rId2" Type="http://schemas.openxmlformats.org/officeDocument/2006/relationships/image" Target="../media/image2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7.jpeg"/><Relationship Id="rId4" Type="http://schemas.openxmlformats.org/officeDocument/2006/relationships/image" Target="../media/image236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8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jpeg"/><Relationship Id="rId2" Type="http://schemas.openxmlformats.org/officeDocument/2006/relationships/image" Target="../media/image2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1.jpe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7.jpg"/><Relationship Id="rId3" Type="http://schemas.openxmlformats.org/officeDocument/2006/relationships/image" Target="../media/image242.jpg"/><Relationship Id="rId7" Type="http://schemas.openxmlformats.org/officeDocument/2006/relationships/image" Target="../media/image24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5.jpg"/><Relationship Id="rId11" Type="http://schemas.openxmlformats.org/officeDocument/2006/relationships/image" Target="../media/image250.jpg"/><Relationship Id="rId5" Type="http://schemas.openxmlformats.org/officeDocument/2006/relationships/image" Target="../media/image244.jpeg"/><Relationship Id="rId10" Type="http://schemas.openxmlformats.org/officeDocument/2006/relationships/image" Target="../media/image249.jpg"/><Relationship Id="rId4" Type="http://schemas.openxmlformats.org/officeDocument/2006/relationships/image" Target="../media/image243.jpg"/><Relationship Id="rId9" Type="http://schemas.openxmlformats.org/officeDocument/2006/relationships/image" Target="../media/image248.jp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1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3.jpeg"/><Relationship Id="rId2" Type="http://schemas.openxmlformats.org/officeDocument/2006/relationships/image" Target="../media/image252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5.jpg"/><Relationship Id="rId2" Type="http://schemas.openxmlformats.org/officeDocument/2006/relationships/image" Target="../media/image2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6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8.jpeg"/><Relationship Id="rId2" Type="http://schemas.openxmlformats.org/officeDocument/2006/relationships/image" Target="../media/image2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1.jpeg"/><Relationship Id="rId2" Type="http://schemas.openxmlformats.org/officeDocument/2006/relationships/image" Target="../media/image2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2.jp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4.jpeg"/><Relationship Id="rId2" Type="http://schemas.openxmlformats.org/officeDocument/2006/relationships/image" Target="../media/image26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5.jp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6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405" y="0"/>
            <a:ext cx="7219189" cy="6858000"/>
          </a:xfrm>
          <a:prstGeom prst="rect">
            <a:avLst/>
          </a:prstGeom>
        </p:spPr>
      </p:pic>
      <p:pic>
        <p:nvPicPr>
          <p:cNvPr id="5" name="mix_7m47s (audio-joiner.com)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  <p:pic>
        <p:nvPicPr>
          <p:cNvPr id="6" name="mix_7m47s (audio-joiner.com)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250" out="5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  <p:pic>
        <p:nvPicPr>
          <p:cNvPr id="7" name="mix_7m47s (audio-joiner.com)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out="5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953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prism isInverted="1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 numSld="999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numSld="999" showWhenStopped="0">
                <p:cTn id="1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numSld="999">
                <p:cTn id="1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Сторінками історії факультету</a:t>
            </a:r>
            <a:endParaRPr lang="uk-UA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067818"/>
            <a:ext cx="6624736" cy="4548492"/>
          </a:xfrm>
        </p:spPr>
      </p:pic>
    </p:spTree>
    <p:extLst>
      <p:ext uri="{BB962C8B-B14F-4D97-AF65-F5344CB8AC3E}">
        <p14:creationId xmlns:p14="http://schemas.microsoft.com/office/powerpoint/2010/main" val="837398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9000">
        <p14:prism isInverted="1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413793"/>
            <a:ext cx="6336704" cy="1090156"/>
          </a:xfrm>
        </p:spPr>
        <p:txBody>
          <a:bodyPr>
            <a:normAutofit/>
          </a:bodyPr>
          <a:lstStyle/>
          <a:p>
            <a:r>
              <a:rPr lang="uk-UA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факультеті </a:t>
            </a:r>
            <a:r>
              <a:rPr lang="uk-UA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працювали:</a:t>
            </a:r>
            <a:endParaRPr lang="uk-UA" sz="3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105" y="2125421"/>
            <a:ext cx="1170343" cy="1503919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365377" y="2118972"/>
            <a:ext cx="1239370" cy="1803421"/>
            <a:chOff x="365377" y="2118972"/>
            <a:chExt cx="1239370" cy="1803421"/>
          </a:xfrm>
        </p:grpSpPr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378" y="2118972"/>
              <a:ext cx="1239369" cy="1516704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/>
          </p:nvSpPr>
          <p:spPr>
            <a:xfrm>
              <a:off x="365377" y="3645394"/>
              <a:ext cx="1239369" cy="276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С.О. Анкудіна </a:t>
              </a:r>
              <a:endParaRPr lang="en-US" sz="1200" b="1" dirty="0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1922725" y="3645394"/>
            <a:ext cx="1156703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1200" b="1" dirty="0" smtClean="0"/>
              <a:t>В.П. Барабаш</a:t>
            </a:r>
            <a:endParaRPr lang="en-US" sz="1200" b="1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3305042" y="2146129"/>
            <a:ext cx="1299977" cy="1786764"/>
            <a:chOff x="3305042" y="2146129"/>
            <a:chExt cx="1299977" cy="1786764"/>
          </a:xfrm>
        </p:grpSpPr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9927" y="2146129"/>
              <a:ext cx="1129372" cy="1483211"/>
            </a:xfrm>
            <a:prstGeom prst="rect">
              <a:avLst/>
            </a:prstGeom>
          </p:spPr>
        </p:pic>
        <p:sp>
          <p:nvSpPr>
            <p:cNvPr id="44" name="TextBox 43"/>
            <p:cNvSpPr txBox="1"/>
            <p:nvPr/>
          </p:nvSpPr>
          <p:spPr>
            <a:xfrm>
              <a:off x="3305042" y="3655894"/>
              <a:ext cx="1299977" cy="276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А.С. </a:t>
              </a:r>
              <a:r>
                <a:rPr lang="uk-UA" sz="1200" b="1" dirty="0" err="1" smtClean="0"/>
                <a:t>Бур'янський</a:t>
              </a:r>
              <a:endParaRPr lang="en-US" sz="1200" b="1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803886" y="2138948"/>
            <a:ext cx="1183022" cy="1783294"/>
            <a:chOff x="4803886" y="2138948"/>
            <a:chExt cx="1183022" cy="1783294"/>
          </a:xfrm>
        </p:grpSpPr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3886" y="2138948"/>
              <a:ext cx="1183022" cy="1483211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4810518" y="3645243"/>
              <a:ext cx="1156176" cy="276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Л.І. </a:t>
              </a:r>
              <a:r>
                <a:rPr lang="uk-UA" sz="1200" b="1" dirty="0" err="1" smtClean="0"/>
                <a:t>Вавінська</a:t>
              </a:r>
              <a:endParaRPr lang="en-US" sz="1200" b="1" dirty="0"/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092911" y="2154054"/>
            <a:ext cx="1296145" cy="1857952"/>
            <a:chOff x="6092911" y="2154054"/>
            <a:chExt cx="1296145" cy="1857952"/>
          </a:xfrm>
        </p:grpSpPr>
        <p:pic>
          <p:nvPicPr>
            <p:cNvPr id="22" name="Рисунок 2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0389" y="2154054"/>
              <a:ext cx="989668" cy="1575349"/>
            </a:xfrm>
            <a:prstGeom prst="rect">
              <a:avLst/>
            </a:prstGeom>
          </p:spPr>
        </p:pic>
        <p:sp>
          <p:nvSpPr>
            <p:cNvPr id="46" name="TextBox 45"/>
            <p:cNvSpPr txBox="1"/>
            <p:nvPr/>
          </p:nvSpPr>
          <p:spPr>
            <a:xfrm>
              <a:off x="6092911" y="3735007"/>
              <a:ext cx="1296145" cy="276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І.К. Воєводський</a:t>
              </a:r>
              <a:endParaRPr lang="en-US" sz="1200" b="1" dirty="0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7618578" y="2181041"/>
            <a:ext cx="1071752" cy="1813921"/>
            <a:chOff x="7618578" y="2181041"/>
            <a:chExt cx="1071752" cy="1813921"/>
          </a:xfrm>
        </p:grpSpPr>
        <p:pic>
          <p:nvPicPr>
            <p:cNvPr id="34" name="Рисунок 3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18578" y="2181041"/>
              <a:ext cx="1071752" cy="1536922"/>
            </a:xfrm>
            <a:prstGeom prst="rect">
              <a:avLst/>
            </a:prstGeom>
          </p:spPr>
        </p:pic>
        <p:sp>
          <p:nvSpPr>
            <p:cNvPr id="47" name="TextBox 46"/>
            <p:cNvSpPr txBox="1"/>
            <p:nvPr/>
          </p:nvSpPr>
          <p:spPr>
            <a:xfrm>
              <a:off x="7641490" y="3717963"/>
              <a:ext cx="981070" cy="276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К.Д. Дунай</a:t>
              </a:r>
              <a:endParaRPr lang="en-US" sz="1200" b="1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3273828" y="4391303"/>
            <a:ext cx="1083558" cy="1838519"/>
            <a:chOff x="3273828" y="4391303"/>
            <a:chExt cx="1083558" cy="1838519"/>
          </a:xfrm>
        </p:grpSpPr>
        <p:pic>
          <p:nvPicPr>
            <p:cNvPr id="35" name="Рисунок 3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5532" y="4391303"/>
              <a:ext cx="1035630" cy="1553019"/>
            </a:xfrm>
            <a:prstGeom prst="rect">
              <a:avLst/>
            </a:prstGeom>
          </p:spPr>
        </p:pic>
        <p:sp>
          <p:nvSpPr>
            <p:cNvPr id="48" name="TextBox 47"/>
            <p:cNvSpPr txBox="1"/>
            <p:nvPr/>
          </p:nvSpPr>
          <p:spPr>
            <a:xfrm>
              <a:off x="3273828" y="5952823"/>
              <a:ext cx="1083558" cy="276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Л.Я. </a:t>
              </a:r>
              <a:r>
                <a:rPr lang="uk-UA" sz="1200" b="1" dirty="0" err="1" smtClean="0"/>
                <a:t>Корнєєв</a:t>
              </a:r>
              <a:endParaRPr lang="en-US" sz="1200" b="1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6056490" y="4372027"/>
            <a:ext cx="1120161" cy="1865433"/>
            <a:chOff x="6056490" y="4372027"/>
            <a:chExt cx="1120161" cy="1865433"/>
          </a:xfrm>
        </p:grpSpPr>
        <p:pic>
          <p:nvPicPr>
            <p:cNvPr id="39" name="Рисунок 3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6490" y="4372027"/>
              <a:ext cx="1083935" cy="1570149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/>
          </p:nvSpPr>
          <p:spPr>
            <a:xfrm>
              <a:off x="6089429" y="5960461"/>
              <a:ext cx="1087222" cy="276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О.В. Бойчук</a:t>
              </a:r>
              <a:endParaRPr lang="en-US" sz="1200" b="1" dirty="0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365377" y="4393321"/>
            <a:ext cx="1182332" cy="1834716"/>
            <a:chOff x="365377" y="4393321"/>
            <a:chExt cx="1182332" cy="1834716"/>
          </a:xfrm>
        </p:grpSpPr>
        <p:pic>
          <p:nvPicPr>
            <p:cNvPr id="36" name="Рисунок 3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377" y="4393321"/>
              <a:ext cx="1182332" cy="1548855"/>
            </a:xfrm>
            <a:prstGeom prst="rect">
              <a:avLst/>
            </a:prstGeom>
          </p:spPr>
        </p:pic>
        <p:sp>
          <p:nvSpPr>
            <p:cNvPr id="50" name="TextBox 49"/>
            <p:cNvSpPr txBox="1"/>
            <p:nvPr/>
          </p:nvSpPr>
          <p:spPr>
            <a:xfrm>
              <a:off x="365377" y="5942176"/>
              <a:ext cx="1182332" cy="2858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І.І. </a:t>
              </a:r>
              <a:r>
                <a:rPr lang="uk-UA" sz="1200" b="1" dirty="0" err="1" smtClean="0"/>
                <a:t>Пенський</a:t>
              </a:r>
              <a:endParaRPr lang="en-US" sz="1200" b="1" dirty="0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1796397" y="4381238"/>
            <a:ext cx="1247720" cy="1848584"/>
            <a:chOff x="1796397" y="4381238"/>
            <a:chExt cx="1247720" cy="1848584"/>
          </a:xfrm>
        </p:grpSpPr>
        <p:pic>
          <p:nvPicPr>
            <p:cNvPr id="37" name="Рисунок 36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9124" y="4381238"/>
              <a:ext cx="1244993" cy="1534412"/>
            </a:xfrm>
            <a:prstGeom prst="rect">
              <a:avLst/>
            </a:prstGeom>
          </p:spPr>
        </p:pic>
        <p:sp>
          <p:nvSpPr>
            <p:cNvPr id="51" name="TextBox 50"/>
            <p:cNvSpPr txBox="1"/>
            <p:nvPr/>
          </p:nvSpPr>
          <p:spPr>
            <a:xfrm>
              <a:off x="1796397" y="5952823"/>
              <a:ext cx="1242914" cy="276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О.М. </a:t>
              </a:r>
              <a:r>
                <a:rPr lang="uk-UA" sz="1200" b="1" dirty="0" err="1" smtClean="0"/>
                <a:t>Пляченко</a:t>
              </a:r>
              <a:endParaRPr lang="en-US" sz="1200" b="1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600214" y="4382673"/>
            <a:ext cx="1182418" cy="1845364"/>
            <a:chOff x="4600214" y="4382673"/>
            <a:chExt cx="1182418" cy="1845364"/>
          </a:xfrm>
        </p:grpSpPr>
        <p:pic>
          <p:nvPicPr>
            <p:cNvPr id="38" name="Рисунок 3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5019" y="4382673"/>
              <a:ext cx="1177613" cy="1570150"/>
            </a:xfrm>
            <a:prstGeom prst="rect">
              <a:avLst/>
            </a:prstGeom>
          </p:spPr>
        </p:pic>
        <p:sp>
          <p:nvSpPr>
            <p:cNvPr id="52" name="TextBox 51"/>
            <p:cNvSpPr txBox="1"/>
            <p:nvPr/>
          </p:nvSpPr>
          <p:spPr>
            <a:xfrm>
              <a:off x="4600214" y="5953512"/>
              <a:ext cx="1182418" cy="2745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С.Г. </a:t>
              </a:r>
              <a:r>
                <a:rPr lang="uk-UA" sz="1200" b="1" dirty="0" err="1" smtClean="0"/>
                <a:t>Сущов</a:t>
              </a:r>
              <a:endParaRPr lang="en-US" sz="1200" b="1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7452671" y="4393321"/>
            <a:ext cx="1187329" cy="1821056"/>
            <a:chOff x="7452671" y="4393321"/>
            <a:chExt cx="1187329" cy="1821056"/>
          </a:xfrm>
        </p:grpSpPr>
        <p:pic>
          <p:nvPicPr>
            <p:cNvPr id="40" name="Рисунок 39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2671" y="4393321"/>
              <a:ext cx="1187329" cy="1548855"/>
            </a:xfrm>
            <a:prstGeom prst="rect">
              <a:avLst/>
            </a:prstGeom>
          </p:spPr>
        </p:pic>
        <p:sp>
          <p:nvSpPr>
            <p:cNvPr id="53" name="TextBox 52"/>
            <p:cNvSpPr txBox="1"/>
            <p:nvPr/>
          </p:nvSpPr>
          <p:spPr>
            <a:xfrm>
              <a:off x="7496909" y="5937378"/>
              <a:ext cx="1143091" cy="276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С.В. Черненко</a:t>
              </a:r>
              <a:endParaRPr lang="en-US" sz="1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551208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14:prism isInverted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413793"/>
            <a:ext cx="6336704" cy="1090156"/>
          </a:xfrm>
        </p:spPr>
        <p:txBody>
          <a:bodyPr>
            <a:normAutofit/>
          </a:bodyPr>
          <a:lstStyle/>
          <a:p>
            <a:r>
              <a:rPr lang="uk-UA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факультеті </a:t>
            </a:r>
            <a:r>
              <a:rPr lang="uk-UA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працювали:</a:t>
            </a:r>
            <a:endParaRPr lang="uk-UA" sz="3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2318155" y="4486484"/>
            <a:ext cx="1323473" cy="2151857"/>
            <a:chOff x="2318155" y="4486484"/>
            <a:chExt cx="1323473" cy="2151857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5680" y="4486484"/>
              <a:ext cx="1299346" cy="1847499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2318155" y="6330564"/>
              <a:ext cx="1323473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М.С. </a:t>
              </a:r>
              <a:r>
                <a:rPr lang="uk-UA" sz="1400" b="1" dirty="0" err="1" smtClean="0"/>
                <a:t>Доннік</a:t>
              </a:r>
              <a:endParaRPr lang="en-US" sz="1400" b="1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3969966" y="4479575"/>
            <a:ext cx="1393953" cy="2158765"/>
            <a:chOff x="3969966" y="4479575"/>
            <a:chExt cx="1393953" cy="2158765"/>
          </a:xfrm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3113" y="4479575"/>
              <a:ext cx="1390806" cy="1854408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3969966" y="6330564"/>
              <a:ext cx="1390806" cy="30777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Н.В. </a:t>
              </a:r>
              <a:r>
                <a:rPr lang="uk-UA" sz="1400" b="1" dirty="0" err="1" smtClean="0"/>
                <a:t>Тарапака</a:t>
              </a:r>
              <a:endParaRPr lang="en-US" sz="1400" b="1" dirty="0"/>
            </a:p>
          </p:txBody>
        </p:sp>
      </p:grpSp>
      <p:pic>
        <p:nvPicPr>
          <p:cNvPr id="22" name="Рисунок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45" y="4486484"/>
            <a:ext cx="1390806" cy="1854408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601530" y="6354230"/>
            <a:ext cx="1390806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1400" b="1" dirty="0" err="1" smtClean="0"/>
              <a:t>Л.В.Бабенко</a:t>
            </a:r>
            <a:endParaRPr lang="en-US" sz="1400" b="1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632338" y="2028415"/>
            <a:ext cx="1593097" cy="2305414"/>
            <a:chOff x="632338" y="2028415"/>
            <a:chExt cx="1593097" cy="2305414"/>
          </a:xfrm>
        </p:grpSpPr>
        <p:pic>
          <p:nvPicPr>
            <p:cNvPr id="23" name="Рисунок 2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338" y="2028415"/>
              <a:ext cx="1568356" cy="1990918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632338" y="4026052"/>
              <a:ext cx="1593097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А.Є. Коротков</a:t>
              </a:r>
              <a:endParaRPr lang="en-US" sz="1400" b="1" dirty="0"/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2836741" y="2071700"/>
            <a:ext cx="1492177" cy="2289446"/>
            <a:chOff x="2836741" y="2071700"/>
            <a:chExt cx="1492177" cy="2289446"/>
          </a:xfrm>
        </p:grpSpPr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6741" y="2071700"/>
              <a:ext cx="1485708" cy="1978379"/>
            </a:xfrm>
            <a:prstGeom prst="rect">
              <a:avLst/>
            </a:prstGeom>
          </p:spPr>
        </p:pic>
        <p:sp>
          <p:nvSpPr>
            <p:cNvPr id="33" name="TextBox 32"/>
            <p:cNvSpPr txBox="1"/>
            <p:nvPr/>
          </p:nvSpPr>
          <p:spPr>
            <a:xfrm>
              <a:off x="2843210" y="4053369"/>
              <a:ext cx="1485708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err="1" smtClean="0"/>
                <a:t>В.П.Похиленко</a:t>
              </a:r>
              <a:endParaRPr lang="en-US" sz="1400" b="1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5001752" y="2054896"/>
            <a:ext cx="1672486" cy="2270662"/>
            <a:chOff x="5001752" y="2054896"/>
            <a:chExt cx="1672486" cy="2270662"/>
          </a:xfrm>
        </p:grpSpPr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4048" y="2054896"/>
              <a:ext cx="1670190" cy="1971156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5001752" y="4017781"/>
              <a:ext cx="1664377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Л.О. </a:t>
              </a:r>
              <a:r>
                <a:rPr lang="uk-UA" sz="1400" b="1" dirty="0" err="1" smtClean="0"/>
                <a:t>Кулініч</a:t>
              </a:r>
              <a:endParaRPr lang="en-US" sz="1400" b="1" dirty="0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7298830" y="2019932"/>
            <a:ext cx="1382668" cy="2299174"/>
            <a:chOff x="7298830" y="2019932"/>
            <a:chExt cx="1382668" cy="2299174"/>
          </a:xfrm>
        </p:grpSpPr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07782" y="2019932"/>
              <a:ext cx="1354470" cy="2031706"/>
            </a:xfrm>
            <a:prstGeom prst="rect">
              <a:avLst/>
            </a:prstGeom>
          </p:spPr>
        </p:pic>
        <p:sp>
          <p:nvSpPr>
            <p:cNvPr id="35" name="TextBox 34"/>
            <p:cNvSpPr txBox="1"/>
            <p:nvPr/>
          </p:nvSpPr>
          <p:spPr>
            <a:xfrm>
              <a:off x="7298830" y="4011329"/>
              <a:ext cx="1382668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err="1" smtClean="0"/>
                <a:t>Л.В.Гарбузенко</a:t>
              </a:r>
              <a:endParaRPr lang="en-US" sz="1400" b="1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5739495" y="4555003"/>
            <a:ext cx="1234124" cy="2066121"/>
            <a:chOff x="5739495" y="4555003"/>
            <a:chExt cx="1234124" cy="2066121"/>
          </a:xfrm>
        </p:grpSpPr>
        <p:pic>
          <p:nvPicPr>
            <p:cNvPr id="27" name="Рисунок 2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54090" y="4555003"/>
              <a:ext cx="1219529" cy="1837725"/>
            </a:xfrm>
            <a:prstGeom prst="rect">
              <a:avLst/>
            </a:prstGeom>
          </p:spPr>
        </p:pic>
        <p:sp>
          <p:nvSpPr>
            <p:cNvPr id="36" name="TextBox 35"/>
            <p:cNvSpPr txBox="1"/>
            <p:nvPr/>
          </p:nvSpPr>
          <p:spPr>
            <a:xfrm>
              <a:off x="5739495" y="6313347"/>
              <a:ext cx="1219529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Л.Г. Гусєва</a:t>
              </a:r>
              <a:endParaRPr lang="en-US" sz="1400" b="1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7289463" y="4592648"/>
            <a:ext cx="1425728" cy="2069358"/>
            <a:chOff x="7289463" y="4592648"/>
            <a:chExt cx="1425728" cy="2069358"/>
          </a:xfrm>
        </p:grpSpPr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9463" y="4592648"/>
              <a:ext cx="1372789" cy="1748244"/>
            </a:xfrm>
            <a:prstGeom prst="rect">
              <a:avLst/>
            </a:prstGeom>
          </p:spPr>
        </p:pic>
        <p:sp>
          <p:nvSpPr>
            <p:cNvPr id="37" name="TextBox 36"/>
            <p:cNvSpPr txBox="1"/>
            <p:nvPr/>
          </p:nvSpPr>
          <p:spPr>
            <a:xfrm>
              <a:off x="7307782" y="6354229"/>
              <a:ext cx="1407409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err="1" smtClean="0"/>
                <a:t>О.А.Пунгіна</a:t>
              </a:r>
              <a:endParaRPr 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53436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14:prism isInverted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413793"/>
            <a:ext cx="6336704" cy="1090156"/>
          </a:xfrm>
        </p:spPr>
        <p:txBody>
          <a:bodyPr>
            <a:normAutofit/>
          </a:bodyPr>
          <a:lstStyle/>
          <a:p>
            <a:r>
              <a:rPr lang="uk-UA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факультеті </a:t>
            </a:r>
            <a:r>
              <a:rPr lang="uk-UA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працювали:</a:t>
            </a:r>
            <a:endParaRPr lang="uk-UA" sz="3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2" name="Группа 31"/>
          <p:cNvGrpSpPr/>
          <p:nvPr/>
        </p:nvGrpSpPr>
        <p:grpSpPr>
          <a:xfrm>
            <a:off x="453649" y="4481368"/>
            <a:ext cx="1385849" cy="2096435"/>
            <a:chOff x="453649" y="4481368"/>
            <a:chExt cx="1385849" cy="2096435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489" y="4481368"/>
              <a:ext cx="1318221" cy="1755352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453649" y="6270026"/>
              <a:ext cx="1385849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/>
                <a:t>Ю.М. </a:t>
              </a:r>
              <a:r>
                <a:rPr lang="ru-RU" sz="1400" b="1" dirty="0" err="1" smtClean="0"/>
                <a:t>Сивоконь</a:t>
              </a:r>
              <a:endParaRPr lang="en-US" sz="1400" b="1" dirty="0"/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2195736" y="4467753"/>
            <a:ext cx="1337912" cy="2134491"/>
            <a:chOff x="2195736" y="4467753"/>
            <a:chExt cx="1337912" cy="2134491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5736" y="4467753"/>
              <a:ext cx="1325559" cy="1826715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2196084" y="6294468"/>
              <a:ext cx="1337564" cy="30777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Н.Л. </a:t>
              </a:r>
              <a:r>
                <a:rPr lang="uk-UA" sz="1400" b="1" dirty="0" err="1" smtClean="0"/>
                <a:t>Степур</a:t>
              </a:r>
              <a:r>
                <a:rPr lang="uk-UA" sz="1400" b="1" dirty="0" smtClean="0"/>
                <a:t> </a:t>
              </a:r>
              <a:endParaRPr lang="en-US" sz="1400" b="1" dirty="0"/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3866115" y="4512208"/>
            <a:ext cx="1620692" cy="2090037"/>
            <a:chOff x="3866115" y="4512208"/>
            <a:chExt cx="1620692" cy="2090037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6115" y="4512208"/>
              <a:ext cx="1594775" cy="1762226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3872468" y="6294468"/>
              <a:ext cx="1614339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Т.М. </a:t>
              </a:r>
              <a:r>
                <a:rPr lang="uk-UA" sz="1400" b="1" dirty="0" err="1" smtClean="0"/>
                <a:t>Стрітьєвич</a:t>
              </a:r>
              <a:endParaRPr lang="en-US" sz="1400" b="1" dirty="0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5689000" y="4495375"/>
            <a:ext cx="1535209" cy="2094547"/>
            <a:chOff x="5689000" y="4495375"/>
            <a:chExt cx="1535209" cy="2094547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8058" y="4495375"/>
              <a:ext cx="1382833" cy="1741345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5689000" y="6282145"/>
              <a:ext cx="1535209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Н.М. </a:t>
              </a:r>
              <a:r>
                <a:rPr lang="uk-UA" sz="1400" b="1" dirty="0" err="1" smtClean="0"/>
                <a:t>Українцева</a:t>
              </a:r>
              <a:endParaRPr lang="en-US" sz="1400" b="1" dirty="0"/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7452320" y="4495375"/>
            <a:ext cx="1505694" cy="2094546"/>
            <a:chOff x="7452320" y="4495375"/>
            <a:chExt cx="1505694" cy="2094546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2320" y="4495375"/>
              <a:ext cx="1505694" cy="1741345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7475965" y="6282144"/>
              <a:ext cx="1482049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/>
                <a:t>В.Р. </a:t>
              </a:r>
              <a:r>
                <a:rPr lang="ru-RU" sz="1400" b="1" dirty="0" err="1" smtClean="0"/>
                <a:t>Вишневська</a:t>
              </a:r>
              <a:endParaRPr lang="en-US" sz="1400" b="1" dirty="0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526593" y="2010690"/>
            <a:ext cx="1213140" cy="2107130"/>
            <a:chOff x="526593" y="2010690"/>
            <a:chExt cx="1213140" cy="2107130"/>
          </a:xfrm>
        </p:grpSpPr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593" y="2010690"/>
              <a:ext cx="1201091" cy="1813458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526593" y="3810043"/>
              <a:ext cx="1213140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В.Г. Зубченко</a:t>
              </a:r>
              <a:endParaRPr lang="en-US" sz="1400" b="1" dirty="0"/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1964718" y="2021586"/>
            <a:ext cx="1470148" cy="2096234"/>
            <a:chOff x="1964718" y="2021586"/>
            <a:chExt cx="1470148" cy="2096234"/>
          </a:xfrm>
        </p:grpSpPr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5348" y="2021586"/>
              <a:ext cx="1388888" cy="1791665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1964718" y="3810043"/>
              <a:ext cx="1470148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О.В. </a:t>
              </a:r>
              <a:r>
                <a:rPr lang="uk-UA" sz="1400" b="1" dirty="0" err="1" smtClean="0"/>
                <a:t>Язловецька</a:t>
              </a:r>
              <a:endParaRPr lang="en-US" sz="1400" b="1" dirty="0"/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5874826" y="2036809"/>
            <a:ext cx="1303570" cy="2112252"/>
            <a:chOff x="5874826" y="2036809"/>
            <a:chExt cx="1303570" cy="2112252"/>
          </a:xfrm>
        </p:grpSpPr>
        <p:pic>
          <p:nvPicPr>
            <p:cNvPr id="22" name="Рисунок 2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74826" y="2036809"/>
              <a:ext cx="1296714" cy="1804475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5881682" y="3841284"/>
              <a:ext cx="1296714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Л.О. Рубан</a:t>
              </a:r>
              <a:endParaRPr lang="en-US" sz="1400" b="1" dirty="0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7401450" y="1997122"/>
            <a:ext cx="1564271" cy="2139371"/>
            <a:chOff x="7401450" y="1997122"/>
            <a:chExt cx="1564271" cy="2139371"/>
          </a:xfrm>
        </p:grpSpPr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401450" y="1997122"/>
              <a:ext cx="1556564" cy="1798696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7444610" y="3828716"/>
              <a:ext cx="1521111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В.В. Зубченко</a:t>
              </a:r>
              <a:endParaRPr lang="en-US" sz="1400" b="1" dirty="0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3877269" y="2057066"/>
            <a:ext cx="1616581" cy="2071419"/>
            <a:chOff x="3877269" y="2057066"/>
            <a:chExt cx="1616581" cy="2071419"/>
          </a:xfrm>
        </p:grpSpPr>
        <p:sp>
          <p:nvSpPr>
            <p:cNvPr id="19" name="TextBox 18"/>
            <p:cNvSpPr txBox="1"/>
            <p:nvPr/>
          </p:nvSpPr>
          <p:spPr>
            <a:xfrm>
              <a:off x="3884125" y="3820708"/>
              <a:ext cx="1609725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В.І. Куліш</a:t>
              </a:r>
              <a:endParaRPr lang="en-US" sz="1400" b="1" dirty="0"/>
            </a:p>
          </p:txBody>
        </p:sp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877269" y="2057066"/>
              <a:ext cx="1609725" cy="1771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065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14:prism isInverted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090156"/>
          </a:xfrm>
        </p:spPr>
        <p:txBody>
          <a:bodyPr>
            <a:normAutofit/>
          </a:bodyPr>
          <a:lstStyle/>
          <a:p>
            <a:r>
              <a:rPr lang="uk-UA" sz="3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Яскраві миттєвості </a:t>
            </a:r>
            <a:br>
              <a:rPr lang="uk-UA" sz="3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3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життя факультету</a:t>
            </a:r>
            <a:r>
              <a:rPr lang="en-US" sz="3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3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сьогодні</a:t>
            </a:r>
            <a:endParaRPr lang="uk-UA" sz="3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9925" y="1895843"/>
            <a:ext cx="6371673" cy="4247782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402996"/>
            <a:ext cx="6253881" cy="416925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95" y="3052822"/>
            <a:ext cx="5508104" cy="3662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120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8000">
        <p14:prism isInverted="1"/>
      </p:transition>
    </mc:Choice>
    <mc:Fallback xmlns="">
      <p:transition spd="slow" advClick="0" advTm="1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304" y="1695811"/>
            <a:ext cx="4292465" cy="45091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684" y="1939398"/>
            <a:ext cx="5796136" cy="43471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Робочі будні факультету</a:t>
            </a:r>
            <a:endParaRPr lang="uk-UA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83" y="2204864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1023666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7000">
        <p14:prism isInverted="1"/>
      </p:transition>
    </mc:Choice>
    <mc:Fallback xmlns="">
      <p:transition spd="slow" advClick="0" advTm="1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756" y="1614030"/>
            <a:ext cx="6625029" cy="44149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948781"/>
            <a:ext cx="6228183" cy="46711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Перші кроки до професії</a:t>
            </a:r>
            <a:endParaRPr lang="uk-UA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212996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213396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42">
        <p14:prism isInverted="1"/>
      </p:transition>
    </mc:Choice>
    <mc:Fallback xmlns="">
      <p:transition spd="slow" advClick="0" advTm="102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Насичене студентське життя</a:t>
            </a:r>
            <a:endParaRPr lang="uk-UA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840" y="1760538"/>
            <a:ext cx="6034616" cy="4525962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166487"/>
            <a:ext cx="6196500" cy="412001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20" y="2755619"/>
            <a:ext cx="6336196" cy="3816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785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7000">
        <p14:prism isInverted="1"/>
      </p:transition>
    </mc:Choice>
    <mc:Fallback xmlns="">
      <p:transition spd="slow" advClick="0" advTm="1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Насичене студентське життя</a:t>
            </a:r>
            <a:endParaRPr lang="uk-UA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833623"/>
            <a:ext cx="6660232" cy="442834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187" y="2143556"/>
            <a:ext cx="6592867" cy="43952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18" y="2719232"/>
            <a:ext cx="6892423" cy="3876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35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7000">
        <p14:prism isInverted="1"/>
      </p:transition>
    </mc:Choice>
    <mc:Fallback xmlns="">
      <p:transition spd="slow" advClick="0" advTm="1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Квест для першокурсників</a:t>
            </a:r>
            <a:endParaRPr lang="uk-UA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40593" y="2514617"/>
            <a:ext cx="4869160" cy="32461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714" y="1847572"/>
            <a:ext cx="6359680" cy="4239786"/>
          </a:xfrm>
          <a:prstGeom prst="rect">
            <a:avLst/>
          </a:prstGeom>
        </p:spPr>
      </p:pic>
      <p:pic>
        <p:nvPicPr>
          <p:cNvPr id="10" name="Объект 5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26776"/>
            <a:ext cx="6807048" cy="4525963"/>
          </a:xfrm>
        </p:spPr>
      </p:pic>
    </p:spTree>
    <p:extLst>
      <p:ext uri="{BB962C8B-B14F-4D97-AF65-F5344CB8AC3E}">
        <p14:creationId xmlns:p14="http://schemas.microsoft.com/office/powerpoint/2010/main" val="414444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7000">
        <p14:prism isInverted="1"/>
      </p:transition>
    </mc:Choice>
    <mc:Fallback xmlns="">
      <p:transition spd="slow" advClick="0" advTm="1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1877126"/>
            <a:ext cx="82089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chemeClr val="bg1"/>
                </a:solidFill>
              </a:rPr>
              <a:t>1959 рік – відкриття педагогічного факультету, який  </a:t>
            </a:r>
            <a:r>
              <a:rPr lang="uk-UA" sz="2800" dirty="0">
                <a:solidFill>
                  <a:schemeClr val="bg1"/>
                </a:solidFill>
              </a:rPr>
              <a:t>вперше розпочав здійснювати підготовку вчителів початкових класів </a:t>
            </a:r>
            <a:r>
              <a:rPr lang="uk-UA" sz="2800" dirty="0" smtClean="0">
                <a:solidFill>
                  <a:schemeClr val="bg1"/>
                </a:solidFill>
              </a:rPr>
              <a:t>із </a:t>
            </a:r>
            <a:r>
              <a:rPr lang="uk-UA" sz="2800" dirty="0">
                <a:solidFill>
                  <a:schemeClr val="bg1"/>
                </a:solidFill>
              </a:rPr>
              <a:t>вищою </a:t>
            </a:r>
            <a:r>
              <a:rPr lang="uk-UA" sz="2800" dirty="0" smtClean="0">
                <a:solidFill>
                  <a:schemeClr val="bg1"/>
                </a:solidFill>
              </a:rPr>
              <a:t>освітою. 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71800" y="548680"/>
            <a:ext cx="56166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Відкриття педагогічного факультету</a:t>
            </a:r>
            <a:endParaRPr lang="en-US" sz="32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Объект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212976"/>
            <a:ext cx="2232248" cy="34760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35896" y="3635299"/>
            <a:ext cx="5256584" cy="2246769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chemeClr val="bg1"/>
                </a:solidFill>
              </a:rPr>
              <a:t>Першим деканом факультету був </a:t>
            </a:r>
            <a:r>
              <a:rPr lang="uk-UA" sz="2800" b="1" dirty="0" smtClean="0">
                <a:solidFill>
                  <a:schemeClr val="bg1"/>
                </a:solidFill>
              </a:rPr>
              <a:t>Мельничук Сергій Гаврилович</a:t>
            </a:r>
            <a:r>
              <a:rPr lang="uk-UA" sz="2800" dirty="0" smtClean="0">
                <a:solidFill>
                  <a:schemeClr val="bg1"/>
                </a:solidFill>
              </a:rPr>
              <a:t>, нині доктор педагогічних наук, професор, заслужений працівник народної освіти. </a:t>
            </a:r>
            <a:endParaRPr lang="uk-UA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89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9000">
        <p14:prism isInverted="1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 fontScale="90000"/>
          </a:bodyPr>
          <a:lstStyle/>
          <a:p>
            <a:r>
              <a:rPr lang="uk-UA" sz="36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Флешмоби</a:t>
            </a:r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 фестивалі на факультеті</a:t>
            </a:r>
            <a:endParaRPr lang="uk-UA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804" y="1537271"/>
            <a:ext cx="6807558" cy="4525963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319" y="1780058"/>
            <a:ext cx="6241949" cy="468146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23" y="1916832"/>
            <a:ext cx="7236296" cy="4822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595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7000">
        <p14:prism isInverted="1"/>
      </p:transition>
    </mc:Choice>
    <mc:Fallback xmlns="">
      <p:transition spd="slow" advClick="0" advTm="1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Новий рік на факультеті</a:t>
            </a:r>
            <a:endParaRPr lang="uk-UA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202" y="1998662"/>
            <a:ext cx="6996198" cy="4662311"/>
          </a:xfrm>
        </p:spPr>
      </p:pic>
    </p:spTree>
    <p:extLst>
      <p:ext uri="{BB962C8B-B14F-4D97-AF65-F5344CB8AC3E}">
        <p14:creationId xmlns:p14="http://schemas.microsoft.com/office/powerpoint/2010/main" val="1170506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9000">
        <p14:prism isInverted="1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 fontScale="90000"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Кафедра педагогіки та менеджменту освіти</a:t>
            </a:r>
            <a:endParaRPr lang="uk-UA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120900"/>
            <a:ext cx="6788944" cy="4525963"/>
          </a:xfrm>
        </p:spPr>
      </p:pic>
    </p:spTree>
    <p:extLst>
      <p:ext uri="{BB962C8B-B14F-4D97-AF65-F5344CB8AC3E}">
        <p14:creationId xmlns:p14="http://schemas.microsoft.com/office/powerpoint/2010/main" val="4239135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9000">
        <p14:prism isInverted="1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70215" y="406095"/>
            <a:ext cx="6264696" cy="1143000"/>
          </a:xfrm>
        </p:spPr>
        <p:txBody>
          <a:bodyPr>
            <a:normAutofit/>
          </a:bodyPr>
          <a:lstStyle/>
          <a:p>
            <a:r>
              <a:rPr lang="uk-UA" sz="3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Склад </a:t>
            </a:r>
            <a:r>
              <a:rPr lang="uk-UA" sz="3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кафедри </a:t>
            </a:r>
            <a:r>
              <a:rPr lang="uk-UA" sz="3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педагогіки та менеджменту освіти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6519776" y="2269058"/>
            <a:ext cx="2200002" cy="3726193"/>
            <a:chOff x="6519776" y="2269058"/>
            <a:chExt cx="2200002" cy="3726193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9776" y="2269058"/>
              <a:ext cx="2200002" cy="3305176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6997453" y="5625919"/>
              <a:ext cx="1244648" cy="3693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b="1" dirty="0" smtClean="0"/>
                <a:t>В.В. </a:t>
              </a:r>
              <a:r>
                <a:rPr lang="uk-UA" b="1" dirty="0" err="1" smtClean="0"/>
                <a:t>Радул</a:t>
              </a:r>
              <a:endParaRPr lang="en-US" b="1" dirty="0"/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4451562" y="1647716"/>
            <a:ext cx="1111029" cy="1650991"/>
            <a:chOff x="4451562" y="1647716"/>
            <a:chExt cx="1111029" cy="1650991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1999" y="1647716"/>
              <a:ext cx="933319" cy="1333367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4451562" y="3021708"/>
              <a:ext cx="1111029" cy="276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Т.В. Бабенко</a:t>
              </a:r>
              <a:endParaRPr lang="en-US" sz="1200" b="1" dirty="0"/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2950871" y="1642450"/>
            <a:ext cx="1246298" cy="1656257"/>
            <a:chOff x="2950871" y="1642450"/>
            <a:chExt cx="1246298" cy="1656257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8767" y="1642450"/>
              <a:ext cx="899402" cy="1332190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2950871" y="3021708"/>
              <a:ext cx="1246298" cy="276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О.В. </a:t>
              </a:r>
              <a:r>
                <a:rPr lang="uk-UA" sz="1200" b="1" dirty="0" err="1" smtClean="0"/>
                <a:t>Філоненко</a:t>
              </a:r>
              <a:endParaRPr lang="en-US" sz="1200" b="1" dirty="0"/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1763110" y="1616959"/>
            <a:ext cx="959466" cy="1703386"/>
            <a:chOff x="1763110" y="1616959"/>
            <a:chExt cx="959466" cy="1703386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5429" y="1616959"/>
              <a:ext cx="915081" cy="1372872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1763110" y="3043346"/>
              <a:ext cx="959466" cy="276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Я.В. Галета</a:t>
              </a:r>
              <a:endParaRPr lang="en-US" sz="1200" b="1" dirty="0"/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404344" y="1624586"/>
            <a:ext cx="998711" cy="1704698"/>
            <a:chOff x="404344" y="1624586"/>
            <a:chExt cx="998711" cy="1704698"/>
          </a:xfrm>
        </p:grpSpPr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214" y="1624586"/>
              <a:ext cx="924573" cy="1390199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404344" y="3052285"/>
              <a:ext cx="998711" cy="276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О.В. </a:t>
              </a:r>
              <a:r>
                <a:rPr lang="uk-UA" sz="1200" b="1" dirty="0" err="1" smtClean="0"/>
                <a:t>Перцов</a:t>
              </a:r>
              <a:endParaRPr lang="en-US" sz="1200" b="1" dirty="0"/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311026" y="3416107"/>
            <a:ext cx="1136948" cy="1674506"/>
            <a:chOff x="311026" y="3416107"/>
            <a:chExt cx="1136948" cy="1674506"/>
          </a:xfrm>
        </p:grpSpPr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214" y="3416107"/>
              <a:ext cx="978215" cy="1397507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311026" y="4813614"/>
              <a:ext cx="1136948" cy="276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Н.С. Савченко</a:t>
              </a:r>
              <a:endParaRPr lang="en-US" sz="1200" b="1" dirty="0"/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1622011" y="3413138"/>
            <a:ext cx="1221916" cy="1688898"/>
            <a:chOff x="1622011" y="3413138"/>
            <a:chExt cx="1221916" cy="1688898"/>
          </a:xfrm>
        </p:grpSpPr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74905" y="3413138"/>
              <a:ext cx="1086139" cy="1380500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>
              <a:off x="1622011" y="4825037"/>
              <a:ext cx="1221916" cy="276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В.А. Панченко</a:t>
              </a:r>
              <a:endParaRPr lang="en-US" sz="1200" b="1" dirty="0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4429383" y="3412150"/>
            <a:ext cx="1133208" cy="1701866"/>
            <a:chOff x="4429383" y="3412150"/>
            <a:chExt cx="1133208" cy="1701866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9383" y="3412150"/>
              <a:ext cx="1133208" cy="1429648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4442169" y="4837017"/>
              <a:ext cx="1120422" cy="276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Р.О. Ляшенко</a:t>
              </a:r>
              <a:endParaRPr lang="en-US" sz="1200" b="1" dirty="0"/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2950871" y="3413138"/>
            <a:ext cx="1293804" cy="1689446"/>
            <a:chOff x="2950871" y="3413138"/>
            <a:chExt cx="1293804" cy="1689446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0520" y="3413138"/>
              <a:ext cx="1086139" cy="1395689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2950871" y="4825585"/>
              <a:ext cx="1293804" cy="276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М.М. </a:t>
              </a:r>
              <a:r>
                <a:rPr lang="uk-UA" sz="1200" b="1" dirty="0" err="1" smtClean="0"/>
                <a:t>Дубінка</a:t>
              </a:r>
              <a:endParaRPr lang="en-US" sz="1200" b="1" dirty="0"/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574218" y="5249583"/>
            <a:ext cx="1153466" cy="1558813"/>
            <a:chOff x="574218" y="5249583"/>
            <a:chExt cx="1153466" cy="1558813"/>
          </a:xfrm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15" y="5249583"/>
              <a:ext cx="985862" cy="1301338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574218" y="6531397"/>
              <a:ext cx="1153466" cy="276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Т.О. Кравцова</a:t>
              </a:r>
              <a:endParaRPr lang="en-US" sz="1200" b="1" dirty="0"/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2273972" y="5249583"/>
            <a:ext cx="1250854" cy="1538207"/>
            <a:chOff x="2135617" y="5201095"/>
            <a:chExt cx="1250854" cy="1538207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7066" y="5201095"/>
              <a:ext cx="991223" cy="1273721"/>
            </a:xfrm>
            <a:prstGeom prst="rect">
              <a:avLst/>
            </a:prstGeom>
          </p:spPr>
        </p:pic>
        <p:sp>
          <p:nvSpPr>
            <p:cNvPr id="29" name="TextBox 28"/>
            <p:cNvSpPr txBox="1"/>
            <p:nvPr/>
          </p:nvSpPr>
          <p:spPr>
            <a:xfrm>
              <a:off x="2135617" y="6462303"/>
              <a:ext cx="1250854" cy="276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Т.В. </a:t>
              </a:r>
              <a:r>
                <a:rPr lang="uk-UA" sz="1200" b="1" dirty="0" err="1" smtClean="0"/>
                <a:t>Окольнича</a:t>
              </a:r>
              <a:endParaRPr lang="en-US" sz="1200" b="1" dirty="0"/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3975633" y="5212611"/>
            <a:ext cx="1323542" cy="1561746"/>
            <a:chOff x="3968169" y="5274473"/>
            <a:chExt cx="1323542" cy="1561746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1691" y="5274473"/>
              <a:ext cx="856498" cy="1284747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3968169" y="6559220"/>
              <a:ext cx="1323542" cy="276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І.П. </a:t>
              </a:r>
              <a:r>
                <a:rPr lang="uk-UA" sz="1200" b="1" dirty="0" err="1" smtClean="0"/>
                <a:t>Краснощок</a:t>
              </a:r>
              <a:endParaRPr lang="en-US" sz="1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378328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14:prism isInverted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Діяльність кафедри</a:t>
            </a:r>
            <a:endParaRPr lang="uk-UA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126" y="1728547"/>
            <a:ext cx="6552220" cy="438619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969676"/>
            <a:ext cx="6535452" cy="437497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76872"/>
            <a:ext cx="6588224" cy="4410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33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7000">
        <p14:prism isInverted="1"/>
      </p:transition>
    </mc:Choice>
    <mc:Fallback xmlns="">
      <p:transition spd="slow" advClick="0" advTm="1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4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Діяльність кафедри</a:t>
            </a:r>
            <a:endParaRPr lang="uk-UA" sz="32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067818"/>
            <a:ext cx="3543858" cy="47251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583339"/>
            <a:ext cx="5292080" cy="3969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52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9000">
        <p14:prism isInverted="1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 fontScale="90000"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Кафедра педагогіки дошкільної та початкової освіти</a:t>
            </a:r>
            <a:endParaRPr lang="uk-UA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120900"/>
            <a:ext cx="6788944" cy="4525963"/>
          </a:xfrm>
        </p:spPr>
      </p:pic>
    </p:spTree>
    <p:extLst>
      <p:ext uri="{BB962C8B-B14F-4D97-AF65-F5344CB8AC3E}">
        <p14:creationId xmlns:p14="http://schemas.microsoft.com/office/powerpoint/2010/main" val="3137679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9000">
        <p14:prism isInverted="1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416858"/>
            <a:ext cx="6192688" cy="1139934"/>
          </a:xfrm>
        </p:spPr>
        <p:txBody>
          <a:bodyPr>
            <a:normAutofit fontScale="90000"/>
          </a:bodyPr>
          <a:lstStyle/>
          <a:p>
            <a:r>
              <a:rPr lang="uk-UA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Завідуючі кафедри </a:t>
            </a:r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педагогіки </a:t>
            </a:r>
            <a:r>
              <a:rPr lang="uk-UA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дошкільної та початкової </a:t>
            </a:r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освіти</a:t>
            </a:r>
            <a:endParaRPr lang="uk-UA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5705655" y="1852812"/>
            <a:ext cx="1378199" cy="2363032"/>
            <a:chOff x="3053498" y="1940327"/>
            <a:chExt cx="1232961" cy="2157039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3498" y="1940327"/>
              <a:ext cx="1232961" cy="1624271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3062632" y="3675946"/>
              <a:ext cx="1213548" cy="4214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Ю.З. Круть</a:t>
              </a:r>
            </a:p>
            <a:p>
              <a:pPr algn="ctr"/>
              <a:r>
                <a:rPr lang="uk-UA" sz="1200" b="1" dirty="0" smtClean="0"/>
                <a:t>(1976-1980)</a:t>
              </a:r>
              <a:endParaRPr lang="en-US" sz="1200" b="1" dirty="0"/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7356302" y="1852812"/>
            <a:ext cx="1296145" cy="2234026"/>
            <a:chOff x="7356302" y="1852812"/>
            <a:chExt cx="1296145" cy="2234026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1457" y="1852812"/>
              <a:ext cx="1186192" cy="1888177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7356302" y="3625173"/>
              <a:ext cx="1296145" cy="4616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І.К. Воєводський (1980-1985)</a:t>
              </a:r>
              <a:endParaRPr lang="en-US" sz="1200" b="1" dirty="0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213335" y="4365104"/>
            <a:ext cx="1511536" cy="2294182"/>
            <a:chOff x="213335" y="4365104"/>
            <a:chExt cx="1511536" cy="2294182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024" y="4365104"/>
              <a:ext cx="1508847" cy="2011796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213335" y="6197621"/>
              <a:ext cx="1511536" cy="4616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Т.Я. Довга</a:t>
              </a:r>
            </a:p>
            <a:p>
              <a:pPr algn="ctr"/>
              <a:r>
                <a:rPr lang="uk-UA" sz="1200" b="1" dirty="0" smtClean="0"/>
                <a:t>(1985-1988) </a:t>
              </a:r>
              <a:endParaRPr lang="en-US" sz="1200" b="1" dirty="0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3761372" y="4380951"/>
            <a:ext cx="1296292" cy="2253787"/>
            <a:chOff x="3761372" y="4380951"/>
            <a:chExt cx="1296292" cy="2253787"/>
          </a:xfrm>
        </p:grpSpPr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1520" y="4380951"/>
              <a:ext cx="1296144" cy="1995949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3761372" y="6173073"/>
              <a:ext cx="1296144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Т.В. Гришина (1988-1990)</a:t>
              </a:r>
              <a:endParaRPr lang="en-US" sz="1200" b="1" dirty="0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7295948" y="4365104"/>
            <a:ext cx="1373595" cy="2380901"/>
            <a:chOff x="7295948" y="4365104"/>
            <a:chExt cx="1373595" cy="2380901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99564" y="4365104"/>
              <a:ext cx="1369979" cy="2054970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7295948" y="6284340"/>
              <a:ext cx="1356499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О.С. </a:t>
              </a:r>
              <a:r>
                <a:rPr lang="uk-UA" sz="1200" b="1" dirty="0" err="1" smtClean="0"/>
                <a:t>Радул</a:t>
              </a:r>
              <a:endParaRPr lang="uk-UA" sz="1200" b="1" dirty="0" smtClean="0"/>
            </a:p>
            <a:p>
              <a:pPr algn="ctr"/>
              <a:r>
                <a:rPr lang="uk-UA" sz="1200" b="1" dirty="0" smtClean="0"/>
                <a:t> (з 2018)</a:t>
              </a:r>
              <a:endParaRPr lang="en-US" sz="1200" b="1" dirty="0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3811026" y="1911016"/>
            <a:ext cx="1440455" cy="2212097"/>
            <a:chOff x="3811026" y="1911016"/>
            <a:chExt cx="1440455" cy="2212097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3370" y="1911016"/>
              <a:ext cx="1301096" cy="17890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TextBox 24"/>
            <p:cNvSpPr txBox="1"/>
            <p:nvPr/>
          </p:nvSpPr>
          <p:spPr>
            <a:xfrm>
              <a:off x="3811026" y="3661448"/>
              <a:ext cx="1440455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err="1" smtClean="0"/>
                <a:t>В.Л.Омельяненко</a:t>
              </a:r>
              <a:r>
                <a:rPr lang="uk-UA" sz="1200" b="1" dirty="0" smtClean="0"/>
                <a:t> (1970-1973) </a:t>
              </a:r>
              <a:endParaRPr lang="en-US" sz="1200" b="1" dirty="0"/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1871369" y="2276872"/>
            <a:ext cx="1627957" cy="3181327"/>
            <a:chOff x="2098914" y="2120662"/>
            <a:chExt cx="1473592" cy="3018114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8914" y="2120662"/>
              <a:ext cx="1473592" cy="1966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TextBox 25"/>
            <p:cNvSpPr txBox="1"/>
            <p:nvPr/>
          </p:nvSpPr>
          <p:spPr>
            <a:xfrm>
              <a:off x="2135002" y="4123113"/>
              <a:ext cx="1393219" cy="101566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С.Г. Мельничук (1966-1970, </a:t>
              </a:r>
            </a:p>
            <a:p>
              <a:pPr algn="ctr"/>
              <a:r>
                <a:rPr lang="uk-UA" sz="1200" b="1" dirty="0" smtClean="0"/>
                <a:t>1973-1974, </a:t>
              </a:r>
            </a:p>
            <a:p>
              <a:pPr algn="ctr"/>
              <a:r>
                <a:rPr lang="uk-UA" sz="1200" b="1" dirty="0" smtClean="0"/>
                <a:t>1990-1994, </a:t>
              </a:r>
            </a:p>
            <a:p>
              <a:pPr algn="ctr"/>
              <a:r>
                <a:rPr lang="uk-UA" sz="1200" b="1" dirty="0" smtClean="0"/>
                <a:t>1996-2014)</a:t>
              </a:r>
              <a:endParaRPr lang="en-US" sz="1200" b="1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249968" y="1927556"/>
            <a:ext cx="1340404" cy="2187446"/>
            <a:chOff x="249968" y="1927556"/>
            <a:chExt cx="1340404" cy="2187446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968" y="1927556"/>
              <a:ext cx="1340404" cy="17559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8" name="TextBox 27"/>
            <p:cNvSpPr txBox="1"/>
            <p:nvPr/>
          </p:nvSpPr>
          <p:spPr>
            <a:xfrm>
              <a:off x="277382" y="3653337"/>
              <a:ext cx="1312990" cy="4616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І.І. </a:t>
              </a:r>
              <a:r>
                <a:rPr lang="uk-UA" sz="1200" b="1" dirty="0" err="1" smtClean="0"/>
                <a:t>Пенський</a:t>
              </a:r>
              <a:r>
                <a:rPr lang="uk-UA" sz="1200" b="1" dirty="0" smtClean="0"/>
                <a:t> (1960-1966)</a:t>
              </a:r>
              <a:endParaRPr lang="en-US" sz="1200" b="1" dirty="0"/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5254830" y="4405285"/>
            <a:ext cx="1699075" cy="2340720"/>
            <a:chOff x="5433704" y="4395221"/>
            <a:chExt cx="1699075" cy="2340720"/>
          </a:xfrm>
        </p:grpSpPr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517535" y="4395221"/>
              <a:ext cx="1469146" cy="2033232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5433704" y="6274276"/>
              <a:ext cx="1699075" cy="4616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О.М. Ткаченко </a:t>
              </a:r>
            </a:p>
            <a:p>
              <a:pPr algn="ctr"/>
              <a:r>
                <a:rPr lang="uk-UA" sz="1200" b="1" dirty="0" smtClean="0"/>
                <a:t>(1994-1996, 2014-2018)</a:t>
              </a:r>
              <a:endParaRPr lang="en-US" sz="1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4770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14:prism isInverted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3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Склад </a:t>
            </a:r>
            <a:r>
              <a:rPr lang="uk-UA" sz="3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кафедри педагогіки дошкільної та початкової освіти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6717778" y="2100876"/>
            <a:ext cx="2302670" cy="3928267"/>
            <a:chOff x="6587436" y="2217307"/>
            <a:chExt cx="2302670" cy="3928267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87436" y="2217307"/>
              <a:ext cx="2302670" cy="3454006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7144828" y="5776242"/>
              <a:ext cx="1244648" cy="3693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b="1" dirty="0" smtClean="0"/>
                <a:t>О.С. </a:t>
              </a:r>
              <a:r>
                <a:rPr lang="uk-UA" b="1" dirty="0" err="1" smtClean="0"/>
                <a:t>Радул</a:t>
              </a:r>
              <a:endParaRPr lang="en-US" b="1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154885" y="1894185"/>
            <a:ext cx="1357821" cy="2324714"/>
            <a:chOff x="202127" y="1857608"/>
            <a:chExt cx="1357821" cy="2324714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2127" y="1857608"/>
              <a:ext cx="1357821" cy="2063749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217667" y="3874545"/>
              <a:ext cx="1342281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І.Г. </a:t>
              </a:r>
              <a:r>
                <a:rPr lang="uk-UA" sz="1400" b="1" dirty="0" err="1" smtClean="0"/>
                <a:t>Баранюк</a:t>
              </a:r>
              <a:endParaRPr lang="en-US" sz="1400" b="1" dirty="0"/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2045660" y="4513909"/>
            <a:ext cx="1230097" cy="2054275"/>
            <a:chOff x="2045660" y="4513909"/>
            <a:chExt cx="1230097" cy="2054275"/>
          </a:xfrm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9609" y="4513909"/>
              <a:ext cx="1226148" cy="1746498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2045660" y="6260407"/>
              <a:ext cx="1210930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Т.О. </a:t>
              </a:r>
              <a:r>
                <a:rPr lang="uk-UA" sz="1400" b="1" dirty="0" err="1" smtClean="0"/>
                <a:t>Прибора</a:t>
              </a:r>
              <a:endParaRPr lang="en-US" sz="1400" b="1" dirty="0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3553635" y="4566590"/>
            <a:ext cx="1448927" cy="2032258"/>
            <a:chOff x="3455904" y="4562019"/>
            <a:chExt cx="1448927" cy="2032258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81178" y="4562019"/>
              <a:ext cx="1398380" cy="1653150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3455904" y="6286500"/>
              <a:ext cx="1448927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Н.М. Цуканова</a:t>
              </a:r>
              <a:endParaRPr lang="en-US" sz="1400" b="1" dirty="0"/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1739278" y="1919466"/>
            <a:ext cx="1509079" cy="2354231"/>
            <a:chOff x="1739278" y="1919466"/>
            <a:chExt cx="1509079" cy="2354231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6854" y="1919466"/>
              <a:ext cx="1476413" cy="2040578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1739278" y="3965920"/>
              <a:ext cx="1509079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Т.А. Шарапова</a:t>
              </a:r>
              <a:endParaRPr lang="en-US" sz="1400" b="1" dirty="0"/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3457491" y="1978884"/>
            <a:ext cx="1511536" cy="2286821"/>
            <a:chOff x="3492517" y="1978884"/>
            <a:chExt cx="1511536" cy="2286821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17085" y="1978884"/>
              <a:ext cx="1482515" cy="1976687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3492517" y="3957928"/>
              <a:ext cx="1511536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Т.Я. Довга </a:t>
              </a:r>
              <a:endParaRPr lang="en-US" sz="1400" b="1" dirty="0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189229" y="4519558"/>
            <a:ext cx="1671230" cy="1968887"/>
            <a:chOff x="189229" y="4519558"/>
            <a:chExt cx="1671230" cy="1968887"/>
          </a:xfrm>
        </p:grpSpPr>
        <p:sp>
          <p:nvSpPr>
            <p:cNvPr id="17" name="TextBox 16"/>
            <p:cNvSpPr txBox="1"/>
            <p:nvPr/>
          </p:nvSpPr>
          <p:spPr>
            <a:xfrm>
              <a:off x="189229" y="6180668"/>
              <a:ext cx="1671230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Н.М. </a:t>
              </a:r>
              <a:r>
                <a:rPr lang="uk-UA" sz="1400" b="1" dirty="0" err="1" smtClean="0"/>
                <a:t>Андросова</a:t>
              </a:r>
              <a:endParaRPr lang="en-US" sz="1400" b="1" dirty="0"/>
            </a:p>
          </p:txBody>
        </p:sp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82231" y="4519558"/>
              <a:ext cx="1531009" cy="1565804"/>
            </a:xfrm>
            <a:prstGeom prst="rect">
              <a:avLst/>
            </a:prstGeom>
          </p:spPr>
        </p:pic>
      </p:grpSp>
      <p:grpSp>
        <p:nvGrpSpPr>
          <p:cNvPr id="26" name="Группа 25"/>
          <p:cNvGrpSpPr/>
          <p:nvPr/>
        </p:nvGrpSpPr>
        <p:grpSpPr>
          <a:xfrm>
            <a:off x="5239937" y="1978884"/>
            <a:ext cx="1342281" cy="2268677"/>
            <a:chOff x="5210794" y="1999391"/>
            <a:chExt cx="1342281" cy="2268677"/>
          </a:xfrm>
        </p:grpSpPr>
        <p:sp>
          <p:nvSpPr>
            <p:cNvPr id="18" name="TextBox 17"/>
            <p:cNvSpPr txBox="1"/>
            <p:nvPr/>
          </p:nvSpPr>
          <p:spPr>
            <a:xfrm>
              <a:off x="5210794" y="3960291"/>
              <a:ext cx="1342281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О.М. Ткаченко</a:t>
              </a:r>
              <a:endParaRPr lang="en-US" sz="1400" b="1" dirty="0"/>
            </a:p>
          </p:txBody>
        </p:sp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210794" y="1999391"/>
              <a:ext cx="1302221" cy="1958543"/>
            </a:xfrm>
            <a:prstGeom prst="rect">
              <a:avLst/>
            </a:prstGeom>
          </p:spPr>
        </p:pic>
      </p:grpSp>
      <p:grpSp>
        <p:nvGrpSpPr>
          <p:cNvPr id="28" name="Группа 27"/>
          <p:cNvGrpSpPr/>
          <p:nvPr/>
        </p:nvGrpSpPr>
        <p:grpSpPr>
          <a:xfrm>
            <a:off x="5132972" y="4562019"/>
            <a:ext cx="1516150" cy="2105079"/>
            <a:chOff x="4977134" y="4508984"/>
            <a:chExt cx="1516150" cy="2105079"/>
          </a:xfrm>
        </p:grpSpPr>
        <p:pic>
          <p:nvPicPr>
            <p:cNvPr id="1026" name="Picture 2" descr="D:\Old\60-річчя фото для відеоряду  011019\Фото  минулих років  для відеоряду1.files\Мельничук.jp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57820" y="4508984"/>
              <a:ext cx="1332484" cy="1777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4977134" y="6306286"/>
              <a:ext cx="1516150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С.Г.Мельничук</a:t>
              </a:r>
              <a:endParaRPr 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64944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14:prism isInverted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Колектив кафедри</a:t>
            </a:r>
            <a:endParaRPr lang="uk-UA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688614"/>
            <a:ext cx="7510272" cy="499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78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14:prism isInverted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3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Випускники факультету 1966 року</a:t>
            </a:r>
            <a:endParaRPr lang="uk-UA" sz="3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988840"/>
            <a:ext cx="6924894" cy="4803225"/>
          </a:xfrm>
        </p:spPr>
      </p:pic>
    </p:spTree>
    <p:extLst>
      <p:ext uri="{BB962C8B-B14F-4D97-AF65-F5344CB8AC3E}">
        <p14:creationId xmlns:p14="http://schemas.microsoft.com/office/powerpoint/2010/main" val="3976449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9000">
        <p14:prism isInverted="1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Робота кафедри</a:t>
            </a:r>
            <a:endParaRPr lang="uk-UA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710" y="1910703"/>
            <a:ext cx="5176730" cy="46607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90971"/>
            <a:ext cx="6450116" cy="429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46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242">
        <p14:prism isInverted="1"/>
      </p:transition>
    </mc:Choice>
    <mc:Fallback xmlns="">
      <p:transition spd="slow" advClick="0" advTm="102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Наукові конференції</a:t>
            </a:r>
            <a:endParaRPr lang="uk-UA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716810"/>
            <a:ext cx="4324365" cy="514119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10" y="1693870"/>
            <a:ext cx="3763656" cy="51635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427" y="2054090"/>
            <a:ext cx="6189254" cy="4593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40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4000">
        <p14:prism isInverted="1"/>
      </p:transition>
    </mc:Choice>
    <mc:Fallback xmlns=""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Участь членів кафедри у наукових конференціях</a:t>
            </a:r>
            <a:endParaRPr lang="uk-UA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817656"/>
            <a:ext cx="3829141" cy="504034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52" y="2276872"/>
            <a:ext cx="5766776" cy="4325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79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14:prism isInverted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Навчально-виховна робота зі студентами</a:t>
            </a:r>
            <a:endParaRPr lang="uk-UA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888" y="1725571"/>
            <a:ext cx="6948264" cy="463217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12" y="1820061"/>
            <a:ext cx="7270021" cy="484668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937776"/>
            <a:ext cx="7380312" cy="492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816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6000">
        <p14:prism isInverted="1"/>
      </p:transition>
    </mc:Choice>
    <mc:Fallback xmlns="">
      <p:transition spd="slow" advClick="0" advTm="1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Навчально-виховна робота зі студентами</a:t>
            </a:r>
            <a:endParaRPr lang="uk-UA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987554"/>
            <a:ext cx="6137561" cy="460317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524235"/>
            <a:ext cx="6300192" cy="4200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50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6000">
        <p14:prism isInverted="1"/>
      </p:transition>
    </mc:Choice>
    <mc:Fallback xmlns="">
      <p:transition spd="slow" advClick="0" advTm="1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3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Кафедра методик дошкільної та початкової освіти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39" y="2065598"/>
            <a:ext cx="6977651" cy="4651768"/>
          </a:xfrm>
        </p:spPr>
      </p:pic>
    </p:spTree>
    <p:extLst>
      <p:ext uri="{BB962C8B-B14F-4D97-AF65-F5344CB8AC3E}">
        <p14:creationId xmlns:p14="http://schemas.microsoft.com/office/powerpoint/2010/main" val="329444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14:prism isInverted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413792"/>
            <a:ext cx="6336704" cy="1143000"/>
          </a:xfrm>
        </p:spPr>
        <p:txBody>
          <a:bodyPr>
            <a:normAutofit/>
          </a:bodyPr>
          <a:lstStyle/>
          <a:p>
            <a:r>
              <a:rPr lang="uk-UA" sz="3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Кафедра методик дошкільної та початкової освіти</a:t>
            </a:r>
            <a:endParaRPr lang="uk-UA" sz="3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88615"/>
            <a:ext cx="8805664" cy="116432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uk-UA" sz="2400" dirty="0" smtClean="0"/>
              <a:t>створена у 2004 році в результаті об’єднання  кафедр філологічних дисциплін та природничо-математичних дисциплін початкового навчання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59632" y="432233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708920"/>
            <a:ext cx="6044223" cy="4027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933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14:prism isInverted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413793"/>
            <a:ext cx="6336704" cy="1090156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Завідувачі кафедрою різних років</a:t>
            </a:r>
            <a:endParaRPr lang="uk-UA" sz="32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1830721" y="3589702"/>
            <a:ext cx="1738141" cy="3064108"/>
            <a:chOff x="2385705" y="2336944"/>
            <a:chExt cx="1738141" cy="3150675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5705" y="2336944"/>
              <a:ext cx="1728192" cy="2223607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2385705" y="4538203"/>
              <a:ext cx="1738141" cy="9494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b="1" dirty="0" smtClean="0"/>
                <a:t>Л.І. </a:t>
              </a:r>
              <a:r>
                <a:rPr lang="uk-UA" b="1" dirty="0" err="1" smtClean="0"/>
                <a:t>Потєха</a:t>
              </a:r>
              <a:endParaRPr lang="uk-UA" b="1" dirty="0" smtClean="0"/>
            </a:p>
            <a:p>
              <a:pPr algn="ctr"/>
              <a:r>
                <a:rPr lang="uk-UA" b="1" dirty="0" smtClean="0"/>
                <a:t>(1992-2002)</a:t>
              </a:r>
            </a:p>
            <a:p>
              <a:pPr algn="ctr"/>
              <a:r>
                <a:rPr lang="uk-UA" b="1" dirty="0" smtClean="0"/>
                <a:t>(2004 -2010)</a:t>
              </a:r>
              <a:endParaRPr lang="en-US" b="1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3622833" y="1988840"/>
            <a:ext cx="1640389" cy="2876880"/>
            <a:chOff x="4443859" y="2337548"/>
            <a:chExt cx="1684128" cy="2910648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43860" y="2337548"/>
              <a:ext cx="1684127" cy="2256731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4443859" y="4594279"/>
              <a:ext cx="1684127" cy="6539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b="1" dirty="0" smtClean="0"/>
                <a:t>А.А. Лучик</a:t>
              </a:r>
            </a:p>
            <a:p>
              <a:pPr algn="ctr"/>
              <a:r>
                <a:rPr lang="uk-UA" b="1" dirty="0" smtClean="0"/>
                <a:t>(2002 – 2004)</a:t>
              </a:r>
              <a:endParaRPr lang="en-US" b="1" dirty="0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5344901" y="3532406"/>
            <a:ext cx="1557480" cy="2879391"/>
            <a:chOff x="6660232" y="2322307"/>
            <a:chExt cx="1557480" cy="3013343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0232" y="2322307"/>
              <a:ext cx="1557480" cy="2336944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6660232" y="4659251"/>
              <a:ext cx="1557480" cy="6763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b="1" dirty="0" smtClean="0"/>
                <a:t>І.В. Жигора</a:t>
              </a:r>
            </a:p>
            <a:p>
              <a:pPr algn="ctr"/>
              <a:r>
                <a:rPr lang="uk-UA" b="1" dirty="0" smtClean="0"/>
                <a:t>(</a:t>
              </a:r>
              <a:r>
                <a:rPr lang="en-US" b="1" dirty="0" smtClean="0"/>
                <a:t>2010-201</a:t>
              </a:r>
              <a:r>
                <a:rPr lang="uk-UA" b="1" dirty="0" smtClean="0"/>
                <a:t>6)</a:t>
              </a:r>
              <a:endParaRPr lang="en-US" b="1" dirty="0"/>
            </a:p>
          </p:txBody>
        </p:sp>
      </p:grpSp>
      <p:pic>
        <p:nvPicPr>
          <p:cNvPr id="19" name="Объект 18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24" y="2277405"/>
            <a:ext cx="1523528" cy="2679617"/>
          </a:xfrm>
        </p:spPr>
      </p:pic>
      <p:grpSp>
        <p:nvGrpSpPr>
          <p:cNvPr id="22" name="Группа 21"/>
          <p:cNvGrpSpPr/>
          <p:nvPr/>
        </p:nvGrpSpPr>
        <p:grpSpPr>
          <a:xfrm>
            <a:off x="7164287" y="2011428"/>
            <a:ext cx="1604758" cy="3064165"/>
            <a:chOff x="7164287" y="2011428"/>
            <a:chExt cx="1604758" cy="3064165"/>
          </a:xfrm>
        </p:grpSpPr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4288" y="2011428"/>
              <a:ext cx="1604757" cy="2417834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7164287" y="4429262"/>
              <a:ext cx="1604758" cy="6463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b="1" dirty="0" smtClean="0"/>
                <a:t>О.І. Іліаді</a:t>
              </a:r>
            </a:p>
            <a:p>
              <a:pPr algn="ctr"/>
              <a:r>
                <a:rPr lang="uk-UA" b="1" dirty="0" smtClean="0"/>
                <a:t>(з 2016)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964745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14:prism isInverted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413793"/>
            <a:ext cx="6336704" cy="1090156"/>
          </a:xfrm>
        </p:spPr>
        <p:txBody>
          <a:bodyPr>
            <a:normAutofit/>
          </a:bodyPr>
          <a:lstStyle/>
          <a:p>
            <a:r>
              <a:rPr lang="uk-UA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Завідувачі кафедрою </a:t>
            </a:r>
            <a:r>
              <a:rPr lang="uk-UA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природничо-математичних дисциплін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2011886"/>
            <a:ext cx="1523695" cy="2408212"/>
          </a:xfrm>
          <a:prstGeom prst="rect">
            <a:avLst/>
          </a:prstGeom>
        </p:spPr>
      </p:pic>
      <p:grpSp>
        <p:nvGrpSpPr>
          <p:cNvPr id="23" name="Группа 22"/>
          <p:cNvGrpSpPr/>
          <p:nvPr/>
        </p:nvGrpSpPr>
        <p:grpSpPr>
          <a:xfrm>
            <a:off x="2882783" y="2125971"/>
            <a:ext cx="1579697" cy="2180041"/>
            <a:chOff x="2375756" y="2305185"/>
            <a:chExt cx="1579697" cy="2180041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4430" y="2305185"/>
              <a:ext cx="1356857" cy="1865678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2375756" y="4177449"/>
              <a:ext cx="1579697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А.І. Кривульченко</a:t>
              </a:r>
              <a:endParaRPr lang="en-US" sz="1400" b="1" dirty="0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1962318" y="4506886"/>
            <a:ext cx="1455251" cy="2212884"/>
            <a:chOff x="3418331" y="1844824"/>
            <a:chExt cx="1455251" cy="2212884"/>
          </a:xfrm>
        </p:grpSpPr>
        <p:pic>
          <p:nvPicPr>
            <p:cNvPr id="27" name="Рисунок 2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8331" y="1844824"/>
              <a:ext cx="1455251" cy="1944216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3418331" y="3749931"/>
              <a:ext cx="1455251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В.А. Дерев’янко</a:t>
              </a:r>
              <a:endParaRPr lang="en-US" sz="1400" b="1" dirty="0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4083775" y="4613671"/>
            <a:ext cx="1586514" cy="2079498"/>
            <a:chOff x="7219438" y="4537071"/>
            <a:chExt cx="1586514" cy="2079498"/>
          </a:xfrm>
        </p:grpSpPr>
        <p:pic>
          <p:nvPicPr>
            <p:cNvPr id="30" name="Рисунок 2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22641" y="4537071"/>
              <a:ext cx="1583311" cy="1881238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7219438" y="6308792"/>
              <a:ext cx="1565094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Т.О. Фадєєва</a:t>
              </a:r>
              <a:endParaRPr lang="en-US" sz="1400" b="1" dirty="0"/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996932" y="2043507"/>
            <a:ext cx="1386167" cy="2326250"/>
            <a:chOff x="6786233" y="2004825"/>
            <a:chExt cx="1386167" cy="2326250"/>
          </a:xfrm>
        </p:grpSpPr>
        <p:sp>
          <p:nvSpPr>
            <p:cNvPr id="25" name="TextBox 24"/>
            <p:cNvSpPr txBox="1"/>
            <p:nvPr/>
          </p:nvSpPr>
          <p:spPr>
            <a:xfrm>
              <a:off x="6804248" y="4023298"/>
              <a:ext cx="1368152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Б.Г. Бурдіян</a:t>
              </a:r>
              <a:endParaRPr lang="en-US" sz="1400" b="1" dirty="0"/>
            </a:p>
          </p:txBody>
        </p:sp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6233" y="2004825"/>
              <a:ext cx="1365205" cy="2011886"/>
            </a:xfrm>
            <a:prstGeom prst="rect">
              <a:avLst/>
            </a:prstGeom>
          </p:spPr>
        </p:pic>
      </p:grpSp>
      <p:grpSp>
        <p:nvGrpSpPr>
          <p:cNvPr id="11" name="Группа 10"/>
          <p:cNvGrpSpPr/>
          <p:nvPr/>
        </p:nvGrpSpPr>
        <p:grpSpPr>
          <a:xfrm>
            <a:off x="5081634" y="2094541"/>
            <a:ext cx="1296144" cy="2279736"/>
            <a:chOff x="4776495" y="2051337"/>
            <a:chExt cx="1296144" cy="2279736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6495" y="2051337"/>
              <a:ext cx="1296144" cy="1995949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4776495" y="4023296"/>
              <a:ext cx="1296144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Т.В. Гришина</a:t>
              </a:r>
              <a:endParaRPr lang="en-US" sz="1400" b="1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6327058" y="4608499"/>
            <a:ext cx="1338227" cy="2079498"/>
            <a:chOff x="6675194" y="4594674"/>
            <a:chExt cx="1338227" cy="2079498"/>
          </a:xfrm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5195" y="4594674"/>
              <a:ext cx="1338226" cy="1897971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6675194" y="6366395"/>
              <a:ext cx="1338227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Т.В. Жабо</a:t>
              </a:r>
              <a:endParaRPr 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459692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14:prism isInverted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402443"/>
            <a:ext cx="6048672" cy="1143000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кафедрі працювали:</a:t>
            </a:r>
            <a:endParaRPr lang="uk-UA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7624661" y="4613524"/>
            <a:ext cx="1343445" cy="1837108"/>
            <a:chOff x="7219438" y="4537071"/>
            <a:chExt cx="1586514" cy="2048720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22641" y="4537071"/>
              <a:ext cx="1583311" cy="1881238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7219438" y="6308792"/>
              <a:ext cx="1565094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Т.О. Фадєєва</a:t>
              </a:r>
              <a:endParaRPr lang="en-US" sz="1200" b="1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87341" y="4517485"/>
            <a:ext cx="1586909" cy="1865359"/>
            <a:chOff x="50861" y="4552950"/>
            <a:chExt cx="1727684" cy="2145736"/>
          </a:xfrm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552950"/>
              <a:ext cx="1566252" cy="1900386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50861" y="6421687"/>
              <a:ext cx="1727684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Н.М. Кривульченко</a:t>
              </a:r>
              <a:endParaRPr lang="en-US" sz="1200" b="1" dirty="0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4784023" y="4613524"/>
            <a:ext cx="1251554" cy="1786076"/>
            <a:chOff x="1992312" y="4522715"/>
            <a:chExt cx="1567276" cy="2203371"/>
          </a:xfrm>
        </p:grpSpPr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2312" y="4522715"/>
              <a:ext cx="1558976" cy="1909950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2000612" y="6418309"/>
              <a:ext cx="1558976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Л.І. Афанасьєва</a:t>
              </a:r>
              <a:endParaRPr lang="en-US" sz="1200" b="1" dirty="0"/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1899227" y="4493234"/>
            <a:ext cx="1222393" cy="1957398"/>
            <a:chOff x="3781655" y="4507187"/>
            <a:chExt cx="1405095" cy="2266954"/>
          </a:xfrm>
        </p:grpSpPr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81655" y="4507187"/>
              <a:ext cx="1405095" cy="1970882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3781655" y="6453336"/>
              <a:ext cx="1405095" cy="32080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В.В. Постолатій</a:t>
              </a:r>
              <a:endParaRPr lang="en-US" sz="1200" b="1" dirty="0"/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153383" y="1967654"/>
            <a:ext cx="1335086" cy="1918422"/>
            <a:chOff x="153383" y="1967653"/>
            <a:chExt cx="1440160" cy="2228137"/>
          </a:xfrm>
        </p:grpSpPr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94048" y="1967653"/>
              <a:ext cx="1358830" cy="1906418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153383" y="3874072"/>
              <a:ext cx="1440160" cy="32171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Т.Й. Мельничук</a:t>
              </a:r>
              <a:endParaRPr lang="en-US" sz="1200" b="1" dirty="0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4517411" y="1940327"/>
            <a:ext cx="1340682" cy="1891314"/>
            <a:chOff x="5486024" y="4522716"/>
            <a:chExt cx="1476854" cy="2145318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6024" y="4522716"/>
              <a:ext cx="1476854" cy="1955354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5486024" y="6360257"/>
              <a:ext cx="1476854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Л.І. Круть</a:t>
              </a:r>
              <a:endParaRPr lang="en-US" sz="1400" b="1" dirty="0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3286802" y="4509238"/>
            <a:ext cx="1367287" cy="1925983"/>
            <a:chOff x="7237161" y="1844824"/>
            <a:chExt cx="1547371" cy="2194671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37161" y="1844824"/>
              <a:ext cx="1529648" cy="1886566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7241309" y="3731718"/>
              <a:ext cx="1543223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В.Г. Скляренко</a:t>
              </a:r>
              <a:endParaRPr lang="en-US" sz="1400" b="1" dirty="0"/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7636203" y="1941001"/>
            <a:ext cx="1331903" cy="1917334"/>
            <a:chOff x="5220072" y="1844824"/>
            <a:chExt cx="1571266" cy="2194671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0072" y="1844824"/>
              <a:ext cx="1571266" cy="1942085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5220072" y="3731718"/>
              <a:ext cx="1571266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Т.П. Гора</a:t>
              </a:r>
              <a:endParaRPr lang="en-US" sz="1400" b="1" dirty="0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6149893" y="4517485"/>
            <a:ext cx="1248847" cy="1947064"/>
            <a:chOff x="3418331" y="1844824"/>
            <a:chExt cx="1455251" cy="2216568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8331" y="1844824"/>
              <a:ext cx="1455251" cy="1944216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3418331" y="3749931"/>
              <a:ext cx="1455251" cy="31146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В.А. Дерев’янко</a:t>
              </a:r>
              <a:endParaRPr lang="en-US" sz="1200" b="1" dirty="0"/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1640709" y="1967654"/>
            <a:ext cx="1273975" cy="1936302"/>
            <a:chOff x="1785857" y="1956108"/>
            <a:chExt cx="1440160" cy="2201784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5696" y="1956108"/>
              <a:ext cx="1335629" cy="1917963"/>
            </a:xfrm>
            <a:prstGeom prst="rect">
              <a:avLst/>
            </a:prstGeom>
          </p:spPr>
        </p:pic>
        <p:sp>
          <p:nvSpPr>
            <p:cNvPr id="36" name="TextBox 35"/>
            <p:cNvSpPr txBox="1"/>
            <p:nvPr/>
          </p:nvSpPr>
          <p:spPr>
            <a:xfrm>
              <a:off x="1785857" y="3842914"/>
              <a:ext cx="1440160" cy="31497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І.В. Дубінський</a:t>
              </a:r>
              <a:endParaRPr lang="en-US" sz="1200" b="1" dirty="0"/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3053498" y="1940327"/>
            <a:ext cx="1234335" cy="1891314"/>
            <a:chOff x="3053498" y="1940327"/>
            <a:chExt cx="1234335" cy="1891314"/>
          </a:xfrm>
        </p:grpSpPr>
        <p:pic>
          <p:nvPicPr>
            <p:cNvPr id="38" name="Рисунок 37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3498" y="1940327"/>
              <a:ext cx="1222682" cy="1610730"/>
            </a:xfrm>
            <a:prstGeom prst="rect">
              <a:avLst/>
            </a:prstGeom>
          </p:spPr>
        </p:pic>
        <p:sp>
          <p:nvSpPr>
            <p:cNvPr id="40" name="TextBox 39"/>
            <p:cNvSpPr txBox="1"/>
            <p:nvPr/>
          </p:nvSpPr>
          <p:spPr>
            <a:xfrm>
              <a:off x="3074285" y="3554642"/>
              <a:ext cx="1213548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Ю.З. Круть</a:t>
              </a:r>
              <a:endParaRPr lang="en-US" sz="1200" b="1" dirty="0"/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6217699" y="1946670"/>
            <a:ext cx="1192708" cy="1946301"/>
            <a:chOff x="6217699" y="1946670"/>
            <a:chExt cx="1192708" cy="1946301"/>
          </a:xfrm>
        </p:grpSpPr>
        <p:pic>
          <p:nvPicPr>
            <p:cNvPr id="43" name="Рисунок 42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7699" y="1946670"/>
              <a:ext cx="1192708" cy="1717499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6217699" y="3585194"/>
              <a:ext cx="1192708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В.В. Лучик</a:t>
              </a:r>
              <a:endParaRPr 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27066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14:prism isInverted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3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Випускники факультету 1967 року</a:t>
            </a:r>
            <a:endParaRPr lang="uk-UA" sz="3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844824"/>
            <a:ext cx="6650991" cy="4933821"/>
          </a:xfrm>
        </p:spPr>
      </p:pic>
    </p:spTree>
    <p:extLst>
      <p:ext uri="{BB962C8B-B14F-4D97-AF65-F5344CB8AC3E}">
        <p14:creationId xmlns:p14="http://schemas.microsoft.com/office/powerpoint/2010/main" val="60575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prism isInverted="1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988840"/>
            <a:ext cx="5624141" cy="33123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Сторінками історії кафедри</a:t>
            </a:r>
            <a:endParaRPr lang="uk-UA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348880"/>
            <a:ext cx="5359672" cy="4019754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009684"/>
            <a:ext cx="4896544" cy="3672408"/>
          </a:xfrm>
        </p:spPr>
      </p:pic>
    </p:spTree>
    <p:extLst>
      <p:ext uri="{BB962C8B-B14F-4D97-AF65-F5344CB8AC3E}">
        <p14:creationId xmlns:p14="http://schemas.microsoft.com/office/powerpoint/2010/main" val="1100003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14:prism isInverted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559" y="1723433"/>
            <a:ext cx="4770366" cy="35777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Сторінками історії кафедри</a:t>
            </a:r>
            <a:endParaRPr lang="uk-UA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3216" y="2149803"/>
            <a:ext cx="5491533" cy="4118650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47" y="2780928"/>
            <a:ext cx="5218526" cy="3913895"/>
          </a:xfrm>
        </p:spPr>
      </p:pic>
    </p:spTree>
    <p:extLst>
      <p:ext uri="{BB962C8B-B14F-4D97-AF65-F5344CB8AC3E}">
        <p14:creationId xmlns:p14="http://schemas.microsoft.com/office/powerpoint/2010/main" val="2020585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6000">
        <p14:prism isInverted="1"/>
      </p:transition>
    </mc:Choice>
    <mc:Fallback xmlns="">
      <p:transition spd="slow" advClick="0" advTm="1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Группа 55"/>
          <p:cNvGrpSpPr/>
          <p:nvPr/>
        </p:nvGrpSpPr>
        <p:grpSpPr>
          <a:xfrm>
            <a:off x="151581" y="4984808"/>
            <a:ext cx="1251546" cy="1759573"/>
            <a:chOff x="219707" y="4547168"/>
            <a:chExt cx="1357419" cy="2059094"/>
          </a:xfrm>
        </p:grpSpPr>
        <p:pic>
          <p:nvPicPr>
            <p:cNvPr id="54" name="Рисунок 5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0267" y="4547168"/>
              <a:ext cx="1327763" cy="1734943"/>
            </a:xfrm>
            <a:prstGeom prst="rect">
              <a:avLst/>
            </a:prstGeom>
          </p:spPr>
        </p:pic>
        <p:sp>
          <p:nvSpPr>
            <p:cNvPr id="55" name="TextBox 54"/>
            <p:cNvSpPr txBox="1"/>
            <p:nvPr/>
          </p:nvSpPr>
          <p:spPr>
            <a:xfrm>
              <a:off x="219707" y="6282111"/>
              <a:ext cx="1357419" cy="32415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М.О. Тищенко</a:t>
              </a:r>
              <a:endParaRPr lang="en-US" sz="1200" b="1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548680"/>
            <a:ext cx="6264696" cy="864096"/>
          </a:xfrm>
        </p:spPr>
        <p:txBody>
          <a:bodyPr>
            <a:noAutofit/>
          </a:bodyPr>
          <a:lstStyle/>
          <a:p>
            <a:r>
              <a:rPr lang="uk-UA" sz="2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Склад кафедри методик дошкільної та початкової освіти</a:t>
            </a:r>
            <a:endParaRPr lang="uk-UA" sz="2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3940661" y="1527738"/>
            <a:ext cx="1385365" cy="2150842"/>
            <a:chOff x="7164287" y="2011428"/>
            <a:chExt cx="1604758" cy="2787166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4288" y="2011428"/>
              <a:ext cx="1604757" cy="241783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7164287" y="4429262"/>
              <a:ext cx="1604758" cy="3693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b="1" dirty="0" smtClean="0"/>
                <a:t>О.І. Іліаді</a:t>
              </a: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7898453" y="2058736"/>
            <a:ext cx="1224137" cy="1952515"/>
            <a:chOff x="6204922" y="1914899"/>
            <a:chExt cx="1545636" cy="2394589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04922" y="1914899"/>
              <a:ext cx="1545636" cy="2060848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6216071" y="4001711"/>
              <a:ext cx="1523335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О.О. Горська</a:t>
              </a:r>
              <a:endParaRPr lang="en-US" sz="1400" b="1" dirty="0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4475375" y="4259230"/>
            <a:ext cx="1640111" cy="2091052"/>
            <a:chOff x="5434962" y="4108189"/>
            <a:chExt cx="1664529" cy="2119188"/>
          </a:xfrm>
        </p:grpSpPr>
        <p:pic>
          <p:nvPicPr>
            <p:cNvPr id="22" name="Рисунок 2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1143" y="4108189"/>
              <a:ext cx="1512168" cy="1807270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>
              <a:off x="5434962" y="5915459"/>
              <a:ext cx="1664529" cy="31191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Н.В. Котелянець</a:t>
              </a:r>
              <a:endParaRPr lang="en-US" sz="1400" b="1" dirty="0"/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6564892" y="1714400"/>
            <a:ext cx="1333561" cy="2085858"/>
            <a:chOff x="4139952" y="4207887"/>
            <a:chExt cx="1333561" cy="2085858"/>
          </a:xfrm>
        </p:grpSpPr>
        <p:pic>
          <p:nvPicPr>
            <p:cNvPr id="32" name="Рисунок 3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9952" y="4207887"/>
              <a:ext cx="1333561" cy="1778081"/>
            </a:xfrm>
            <a:prstGeom prst="rect">
              <a:avLst/>
            </a:prstGeom>
          </p:spPr>
        </p:pic>
        <p:sp>
          <p:nvSpPr>
            <p:cNvPr id="33" name="TextBox 32"/>
            <p:cNvSpPr txBox="1"/>
            <p:nvPr/>
          </p:nvSpPr>
          <p:spPr>
            <a:xfrm>
              <a:off x="4139952" y="5985968"/>
              <a:ext cx="1333561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А.М. Мартін</a:t>
              </a:r>
              <a:endParaRPr lang="en-US" sz="1400" b="1" dirty="0"/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2938688" y="4560871"/>
            <a:ext cx="1558062" cy="2183510"/>
            <a:chOff x="4094058" y="4238775"/>
            <a:chExt cx="1558062" cy="2145910"/>
          </a:xfrm>
        </p:grpSpPr>
        <p:pic>
          <p:nvPicPr>
            <p:cNvPr id="35" name="Рисунок 3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4116" y="4238775"/>
              <a:ext cx="1385369" cy="1838133"/>
            </a:xfrm>
            <a:prstGeom prst="rect">
              <a:avLst/>
            </a:prstGeom>
          </p:spPr>
        </p:pic>
        <p:sp>
          <p:nvSpPr>
            <p:cNvPr id="36" name="TextBox 35"/>
            <p:cNvSpPr txBox="1"/>
            <p:nvPr/>
          </p:nvSpPr>
          <p:spPr>
            <a:xfrm>
              <a:off x="4094058" y="6076908"/>
              <a:ext cx="1558062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Ю.С. Котелянець</a:t>
              </a:r>
              <a:endParaRPr lang="en-US" sz="1400" b="1" dirty="0"/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1521396" y="4398205"/>
            <a:ext cx="1321696" cy="2099618"/>
            <a:chOff x="2001074" y="4186882"/>
            <a:chExt cx="1347926" cy="2201039"/>
          </a:xfrm>
        </p:grpSpPr>
        <p:pic>
          <p:nvPicPr>
            <p:cNvPr id="43" name="Рисунок 42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1946" y="4186882"/>
              <a:ext cx="1250824" cy="1901125"/>
            </a:xfrm>
            <a:prstGeom prst="rect">
              <a:avLst/>
            </a:prstGeom>
          </p:spPr>
        </p:pic>
        <p:sp>
          <p:nvSpPr>
            <p:cNvPr id="44" name="TextBox 43"/>
            <p:cNvSpPr txBox="1"/>
            <p:nvPr/>
          </p:nvSpPr>
          <p:spPr>
            <a:xfrm>
              <a:off x="2001074" y="6080144"/>
              <a:ext cx="1347926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С.О. Федотова</a:t>
              </a:r>
              <a:endParaRPr lang="en-US" sz="1400" b="1" dirty="0"/>
            </a:p>
          </p:txBody>
        </p:sp>
      </p:grpSp>
      <p:grpSp>
        <p:nvGrpSpPr>
          <p:cNvPr id="48" name="Группа 47"/>
          <p:cNvGrpSpPr/>
          <p:nvPr/>
        </p:nvGrpSpPr>
        <p:grpSpPr>
          <a:xfrm>
            <a:off x="7749501" y="4329726"/>
            <a:ext cx="1304369" cy="2074552"/>
            <a:chOff x="1723180" y="4227006"/>
            <a:chExt cx="1304369" cy="2074552"/>
          </a:xfrm>
        </p:grpSpPr>
        <p:pic>
          <p:nvPicPr>
            <p:cNvPr id="46" name="Рисунок 45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1074" y="4227006"/>
              <a:ext cx="1182679" cy="1797553"/>
            </a:xfrm>
            <a:prstGeom prst="rect">
              <a:avLst/>
            </a:prstGeom>
          </p:spPr>
        </p:pic>
        <p:sp>
          <p:nvSpPr>
            <p:cNvPr id="47" name="TextBox 46"/>
            <p:cNvSpPr txBox="1"/>
            <p:nvPr/>
          </p:nvSpPr>
          <p:spPr>
            <a:xfrm>
              <a:off x="1723180" y="6024559"/>
              <a:ext cx="1304369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С.М. Єлдінова</a:t>
              </a:r>
              <a:endParaRPr lang="en-US" sz="1200" b="1" dirty="0"/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6204928" y="4654052"/>
            <a:ext cx="1450172" cy="2094663"/>
            <a:chOff x="4513193" y="4269285"/>
            <a:chExt cx="1450172" cy="2094663"/>
          </a:xfrm>
        </p:grpSpPr>
        <p:pic>
          <p:nvPicPr>
            <p:cNvPr id="49" name="Рисунок 48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572000" y="4269285"/>
              <a:ext cx="1269208" cy="1786886"/>
            </a:xfrm>
            <a:prstGeom prst="rect">
              <a:avLst/>
            </a:prstGeom>
          </p:spPr>
        </p:pic>
        <p:sp>
          <p:nvSpPr>
            <p:cNvPr id="52" name="TextBox 51"/>
            <p:cNvSpPr txBox="1"/>
            <p:nvPr/>
          </p:nvSpPr>
          <p:spPr>
            <a:xfrm>
              <a:off x="4513193" y="6056171"/>
              <a:ext cx="1450172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Ю.М. Демченко</a:t>
              </a:r>
              <a:endParaRPr lang="en-US" sz="1400" b="1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122865" y="2225437"/>
            <a:ext cx="1190010" cy="1994571"/>
            <a:chOff x="1539157" y="2036538"/>
            <a:chExt cx="1512168" cy="2389828"/>
          </a:xfrm>
        </p:grpSpPr>
        <p:sp>
          <p:nvSpPr>
            <p:cNvPr id="13" name="TextBox 12"/>
            <p:cNvSpPr txBox="1"/>
            <p:nvPr/>
          </p:nvSpPr>
          <p:spPr>
            <a:xfrm>
              <a:off x="1539157" y="4118589"/>
              <a:ext cx="1512168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І.В. Жигора</a:t>
              </a:r>
              <a:endParaRPr lang="en-US" sz="1400" b="1" dirty="0"/>
            </a:p>
          </p:txBody>
        </p: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9157" y="2036538"/>
              <a:ext cx="1512168" cy="2113416"/>
            </a:xfrm>
            <a:prstGeom prst="rect">
              <a:avLst/>
            </a:prstGeom>
          </p:spPr>
        </p:pic>
      </p:grpSp>
      <p:grpSp>
        <p:nvGrpSpPr>
          <p:cNvPr id="17" name="Группа 16"/>
          <p:cNvGrpSpPr/>
          <p:nvPr/>
        </p:nvGrpSpPr>
        <p:grpSpPr>
          <a:xfrm>
            <a:off x="2662640" y="2137881"/>
            <a:ext cx="1244648" cy="2014112"/>
            <a:chOff x="5752716" y="1943513"/>
            <a:chExt cx="1356012" cy="2369328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52716" y="1943513"/>
              <a:ext cx="1356012" cy="2061551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5752716" y="4005064"/>
              <a:ext cx="1356012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Л.Г. Кіндей</a:t>
              </a:r>
              <a:endParaRPr lang="en-US" sz="1400" b="1" dirty="0"/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1332225" y="1907181"/>
            <a:ext cx="1303007" cy="2027483"/>
            <a:chOff x="2338775" y="4347161"/>
            <a:chExt cx="1331174" cy="2027483"/>
          </a:xfrm>
        </p:grpSpPr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435217" y="4347161"/>
              <a:ext cx="1138291" cy="1759087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2338775" y="6066867"/>
              <a:ext cx="1331174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В.В. Вдовенко</a:t>
              </a:r>
              <a:endParaRPr lang="en-US" sz="1400" b="1" dirty="0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5380841" y="2137881"/>
            <a:ext cx="1250710" cy="1939716"/>
            <a:chOff x="1547662" y="4218091"/>
            <a:chExt cx="1383617" cy="2152600"/>
          </a:xfrm>
        </p:grpSpPr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2" y="4218091"/>
              <a:ext cx="1383617" cy="1844823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1547662" y="6062914"/>
              <a:ext cx="1383617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О.О. Нікітіна</a:t>
              </a:r>
              <a:endParaRPr 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19495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5000">
        <p14:prism isInverted="1"/>
      </p:transition>
    </mc:Choice>
    <mc:Fallback xmlns="">
      <p:transition spd="slow" advClick="0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978" y="1867078"/>
            <a:ext cx="6899564" cy="3882044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3" y="2182044"/>
            <a:ext cx="5791067" cy="43433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548680"/>
            <a:ext cx="6264696" cy="955268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Життя на кафедрі вирує</a:t>
            </a:r>
            <a:endParaRPr lang="uk-UA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068960"/>
            <a:ext cx="5431256" cy="3620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421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14:prism isInverted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Виховна робота зі студентами</a:t>
            </a:r>
            <a:endParaRPr lang="uk-UA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402" y="1791251"/>
            <a:ext cx="5967492" cy="397677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715" y="2005337"/>
            <a:ext cx="6475711" cy="430533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333899"/>
            <a:ext cx="6804248" cy="4524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386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6000">
        <p14:prism isInverted="1"/>
      </p:transition>
    </mc:Choice>
    <mc:Fallback xmlns="">
      <p:transition spd="slow" advClick="0" advTm="1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Семінари з НУШ</a:t>
            </a:r>
            <a:endParaRPr lang="uk-UA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916832"/>
            <a:ext cx="7884368" cy="4434957"/>
          </a:xfrm>
          <a:prstGeom prst="rect">
            <a:avLst/>
          </a:prstGeom>
        </p:spPr>
      </p:pic>
      <p:pic>
        <p:nvPicPr>
          <p:cNvPr id="9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0662"/>
            <a:ext cx="7056784" cy="3971588"/>
          </a:xfrm>
        </p:spPr>
      </p:pic>
    </p:spTree>
    <p:extLst>
      <p:ext uri="{BB962C8B-B14F-4D97-AF65-F5344CB8AC3E}">
        <p14:creationId xmlns:p14="http://schemas.microsoft.com/office/powerpoint/2010/main" val="110854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4000">
        <p14:prism isInverted="1"/>
      </p:transition>
    </mc:Choice>
    <mc:Fallback xmlns=""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8059" y="1700808"/>
            <a:ext cx="5724128" cy="32198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690" y="1988840"/>
            <a:ext cx="5693460" cy="42700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 fontScale="90000"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Колектив кафедри на відпочинку</a:t>
            </a:r>
            <a:endParaRPr lang="uk-UA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420888"/>
            <a:ext cx="5674577" cy="4255933"/>
          </a:xfrm>
        </p:spPr>
      </p:pic>
    </p:spTree>
    <p:extLst>
      <p:ext uri="{BB962C8B-B14F-4D97-AF65-F5344CB8AC3E}">
        <p14:creationId xmlns:p14="http://schemas.microsoft.com/office/powerpoint/2010/main" val="2238201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5000">
        <p14:prism isInverted="1"/>
      </p:transition>
    </mc:Choice>
    <mc:Fallback xmlns="">
      <p:transition spd="slow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 fontScale="90000"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Кафедра практичної психології</a:t>
            </a:r>
            <a:endParaRPr lang="uk-UA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700808"/>
            <a:ext cx="4791604" cy="5010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16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9000">
        <p14:prism isInverted="1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413793"/>
            <a:ext cx="6336704" cy="1090156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Завідувачі кафедри психології різних років</a:t>
            </a:r>
            <a:endParaRPr lang="uk-UA" sz="32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396" y="1624647"/>
            <a:ext cx="1235601" cy="1807821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107" y="1642004"/>
            <a:ext cx="1190397" cy="1824363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624564"/>
            <a:ext cx="1361851" cy="183363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171396" y="3553540"/>
            <a:ext cx="1220766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1200" b="1" dirty="0" smtClean="0"/>
              <a:t>В.Д. Антоненко</a:t>
            </a:r>
          </a:p>
          <a:p>
            <a:pPr algn="ctr"/>
            <a:r>
              <a:rPr lang="ru-RU" sz="1200" dirty="0"/>
              <a:t>(</a:t>
            </a:r>
            <a:r>
              <a:rPr lang="ru-RU" sz="1200" dirty="0" err="1"/>
              <a:t>в.о</a:t>
            </a:r>
            <a:r>
              <a:rPr lang="ru-RU" sz="1200" dirty="0"/>
              <a:t>. 1972р)</a:t>
            </a:r>
            <a:endParaRPr lang="en-US" sz="12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3757951" y="3531704"/>
            <a:ext cx="1810310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1200" b="1" dirty="0" smtClean="0"/>
              <a:t>Н.О. Головань</a:t>
            </a:r>
          </a:p>
          <a:p>
            <a:pPr algn="ctr"/>
            <a:r>
              <a:rPr lang="ru-RU" sz="1200" dirty="0"/>
              <a:t>(1973-1975; 1979-1984)</a:t>
            </a:r>
            <a:endParaRPr lang="en-US" sz="12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5880910" y="3520624"/>
            <a:ext cx="1349085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1200" b="1" dirty="0" smtClean="0"/>
              <a:t>Б.Й. Снопик</a:t>
            </a:r>
          </a:p>
          <a:p>
            <a:pPr algn="ctr"/>
            <a:r>
              <a:rPr lang="ru-RU" sz="1200" dirty="0"/>
              <a:t>(1976-1979)</a:t>
            </a:r>
            <a:endParaRPr lang="en-US" sz="1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781779" y="6110585"/>
            <a:ext cx="1715150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1200" b="1" dirty="0" smtClean="0"/>
              <a:t>П.В. </a:t>
            </a:r>
            <a:r>
              <a:rPr lang="uk-UA" sz="1200" b="1" dirty="0" err="1" smtClean="0"/>
              <a:t>Лушин</a:t>
            </a:r>
            <a:endParaRPr lang="uk-UA" sz="1200" b="1" dirty="0" smtClean="0"/>
          </a:p>
          <a:p>
            <a:pPr algn="ctr"/>
            <a:r>
              <a:rPr lang="ru-RU" sz="1200" dirty="0"/>
              <a:t>(</a:t>
            </a:r>
            <a:r>
              <a:rPr lang="ru-RU" sz="1200" dirty="0" smtClean="0"/>
              <a:t>1988-1994, 2002-2005)</a:t>
            </a:r>
            <a:endParaRPr lang="en-US" sz="1200" b="1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954" y="4118440"/>
            <a:ext cx="1543459" cy="183363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955954" y="6114822"/>
            <a:ext cx="1530160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1200" b="1" dirty="0" smtClean="0"/>
              <a:t>Г.В. </a:t>
            </a:r>
            <a:r>
              <a:rPr lang="uk-UA" sz="1200" b="1" dirty="0" err="1" smtClean="0"/>
              <a:t>Дьяконов</a:t>
            </a:r>
            <a:endParaRPr lang="uk-UA" sz="1200" b="1" dirty="0" smtClean="0"/>
          </a:p>
          <a:p>
            <a:pPr algn="ctr"/>
            <a:r>
              <a:rPr lang="ru-RU" sz="1200" dirty="0"/>
              <a:t>(1984-1988)</a:t>
            </a:r>
            <a:endParaRPr lang="en-US" sz="1200" b="1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622" y="4099782"/>
            <a:ext cx="1403208" cy="1870945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800314" y="6110584"/>
            <a:ext cx="171193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1200" b="1" dirty="0" smtClean="0"/>
              <a:t>М.М. </a:t>
            </a:r>
            <a:r>
              <a:rPr lang="uk-UA" sz="1200" b="1" dirty="0" err="1" smtClean="0"/>
              <a:t>Дроботун</a:t>
            </a:r>
            <a:endParaRPr lang="uk-UA" sz="1200" b="1" dirty="0" smtClean="0"/>
          </a:p>
          <a:p>
            <a:pPr algn="ctr"/>
            <a:r>
              <a:rPr lang="uk-UA" sz="1200" dirty="0" smtClean="0"/>
              <a:t>(</a:t>
            </a:r>
            <a:r>
              <a:rPr lang="ru-RU" sz="1200" dirty="0" smtClean="0"/>
              <a:t>1994-2002, 2005-2009</a:t>
            </a:r>
            <a:r>
              <a:rPr lang="uk-UA" sz="1200" dirty="0" smtClean="0"/>
              <a:t>)</a:t>
            </a:r>
            <a:endParaRPr lang="en-US" sz="12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48216" y="4149080"/>
            <a:ext cx="1524000" cy="182880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9460" y="4074823"/>
            <a:ext cx="1386900" cy="1870945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6796410" y="6110585"/>
            <a:ext cx="127299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1200" b="1" dirty="0" smtClean="0"/>
              <a:t>Л.В. </a:t>
            </a:r>
            <a:r>
              <a:rPr lang="uk-UA" sz="1200" b="1" dirty="0" err="1" smtClean="0"/>
              <a:t>Клочек</a:t>
            </a:r>
            <a:endParaRPr lang="uk-UA" sz="1200" b="1" dirty="0" smtClean="0"/>
          </a:p>
          <a:p>
            <a:pPr algn="ctr"/>
            <a:r>
              <a:rPr lang="uk-UA" sz="1200" dirty="0" smtClean="0"/>
              <a:t>(</a:t>
            </a:r>
            <a:r>
              <a:rPr lang="ru-RU" sz="1200" dirty="0" smtClean="0"/>
              <a:t>2009-2012</a:t>
            </a:r>
            <a:r>
              <a:rPr lang="uk-UA" sz="1200" dirty="0" smtClean="0"/>
              <a:t>)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398473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14:prism isInverted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Сторінками історії кафедри</a:t>
            </a:r>
            <a:endParaRPr lang="uk-UA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684" y="1916832"/>
            <a:ext cx="7020272" cy="456090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76872"/>
            <a:ext cx="6054845" cy="4507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00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14:prism isInverted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3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Випускники факультету 1971 року</a:t>
            </a:r>
            <a:endParaRPr lang="uk-UA" sz="3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844824"/>
            <a:ext cx="6591052" cy="4870089"/>
          </a:xfrm>
        </p:spPr>
      </p:pic>
    </p:spTree>
    <p:extLst>
      <p:ext uri="{BB962C8B-B14F-4D97-AF65-F5344CB8AC3E}">
        <p14:creationId xmlns:p14="http://schemas.microsoft.com/office/powerpoint/2010/main" val="4238237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prism isInverted="1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413793"/>
            <a:ext cx="6336704" cy="1090156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Завідувачі кафедри </a:t>
            </a:r>
            <a:br>
              <a:rPr lang="uk-UA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практичної психології різних років</a:t>
            </a:r>
            <a:endParaRPr lang="uk-UA" sz="32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059" y="2530158"/>
            <a:ext cx="2005829" cy="3008743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400" y="2507788"/>
            <a:ext cx="2543759" cy="3021986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744569" y="2530158"/>
            <a:ext cx="2261591" cy="3749213"/>
            <a:chOff x="719649" y="2580661"/>
            <a:chExt cx="2261591" cy="3749213"/>
          </a:xfrm>
        </p:grpSpPr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649" y="2580661"/>
              <a:ext cx="2261591" cy="2949113"/>
            </a:xfrm>
            <a:prstGeom prst="rect">
              <a:avLst/>
            </a:prstGeom>
          </p:spPr>
        </p:pic>
        <p:sp>
          <p:nvSpPr>
            <p:cNvPr id="29" name="TextBox 28"/>
            <p:cNvSpPr txBox="1"/>
            <p:nvPr/>
          </p:nvSpPr>
          <p:spPr>
            <a:xfrm>
              <a:off x="827584" y="5806654"/>
              <a:ext cx="2153656" cy="5232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Г.О. Горська</a:t>
              </a:r>
            </a:p>
            <a:p>
              <a:pPr algn="ctr"/>
              <a:r>
                <a:rPr lang="ru-RU" sz="1400" dirty="0"/>
                <a:t>(2002-2011; 2014-2018) </a:t>
              </a:r>
              <a:endParaRPr lang="uk-UA" sz="1400" b="1" dirty="0" smtClean="0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4087286" y="5770759"/>
            <a:ext cx="1244648" cy="5232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1400" b="1" dirty="0" smtClean="0"/>
              <a:t>Г.В. </a:t>
            </a:r>
            <a:r>
              <a:rPr lang="uk-UA" sz="1400" b="1" dirty="0" err="1" smtClean="0"/>
              <a:t>Дьяконов</a:t>
            </a:r>
            <a:endParaRPr lang="uk-UA" sz="1400" b="1" dirty="0" smtClean="0"/>
          </a:p>
          <a:p>
            <a:pPr algn="ctr"/>
            <a:r>
              <a:rPr lang="ru-RU" sz="1400" dirty="0"/>
              <a:t>(2011- 2014)</a:t>
            </a:r>
            <a:endParaRPr lang="en-US" sz="14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6732240" y="5770758"/>
            <a:ext cx="1199779" cy="5232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1400" b="1" dirty="0" err="1" smtClean="0"/>
              <a:t>Є.В.Гейко</a:t>
            </a:r>
            <a:endParaRPr lang="uk-UA" sz="1400" b="1" dirty="0"/>
          </a:p>
          <a:p>
            <a:pPr algn="ctr"/>
            <a:r>
              <a:rPr lang="ru-RU" sz="1400" dirty="0" smtClean="0"/>
              <a:t>(з </a:t>
            </a:r>
            <a:r>
              <a:rPr lang="ru-RU" sz="1400" dirty="0"/>
              <a:t>2018 року)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56420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5000">
        <p14:prism isInverted="1"/>
      </p:transition>
    </mc:Choice>
    <mc:Fallback xmlns="">
      <p:transition spd="slow" advClick="0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 fontScale="90000"/>
          </a:bodyPr>
          <a:lstStyle/>
          <a:p>
            <a:r>
              <a:rPr lang="uk-UA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Склад </a:t>
            </a:r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кафедри </a:t>
            </a:r>
            <a:b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практичної психології</a:t>
            </a:r>
            <a:endParaRPr lang="uk-UA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7108039" y="2605572"/>
            <a:ext cx="1777735" cy="3056307"/>
            <a:chOff x="6933865" y="2639474"/>
            <a:chExt cx="1777735" cy="3056307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33865" y="2639474"/>
              <a:ext cx="1777735" cy="2666603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7164288" y="5418782"/>
              <a:ext cx="1244648" cy="276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Є.В. </a:t>
              </a:r>
              <a:r>
                <a:rPr lang="uk-UA" sz="1200" b="1" dirty="0" err="1" smtClean="0"/>
                <a:t>Гейко</a:t>
              </a:r>
              <a:endParaRPr lang="en-US" sz="1200" b="1" dirty="0"/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5758031" y="2185989"/>
            <a:ext cx="1259428" cy="1982188"/>
            <a:chOff x="5417266" y="2151538"/>
            <a:chExt cx="1259428" cy="1982188"/>
          </a:xfrm>
        </p:grpSpPr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7266" y="2151538"/>
              <a:ext cx="1259428" cy="1642294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5436890" y="3856727"/>
              <a:ext cx="1220180" cy="276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Г.О. Горська</a:t>
              </a:r>
              <a:endParaRPr lang="en-US" sz="1200" b="1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1727684" y="2167928"/>
            <a:ext cx="1189207" cy="1930480"/>
            <a:chOff x="1627183" y="2174802"/>
            <a:chExt cx="1189207" cy="1930480"/>
          </a:xfrm>
        </p:grpSpPr>
        <p:pic>
          <p:nvPicPr>
            <p:cNvPr id="22" name="Рисунок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9479" y="2174802"/>
              <a:ext cx="1102321" cy="1653481"/>
            </a:xfrm>
            <a:prstGeom prst="rect">
              <a:avLst/>
            </a:prstGeom>
          </p:spPr>
        </p:pic>
        <p:sp>
          <p:nvSpPr>
            <p:cNvPr id="33" name="TextBox 32"/>
            <p:cNvSpPr txBox="1"/>
            <p:nvPr/>
          </p:nvSpPr>
          <p:spPr>
            <a:xfrm>
              <a:off x="1627183" y="3828283"/>
              <a:ext cx="1189207" cy="276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І.Я. Мельничук</a:t>
              </a:r>
              <a:endParaRPr lang="en-US" sz="1200" b="1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256251" y="2154873"/>
            <a:ext cx="1233243" cy="1956650"/>
            <a:chOff x="256251" y="2154873"/>
            <a:chExt cx="1233243" cy="1956650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840" y="2154873"/>
              <a:ext cx="1219469" cy="1625958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256251" y="3834524"/>
              <a:ext cx="1233243" cy="276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О.О. </a:t>
              </a:r>
              <a:r>
                <a:rPr lang="uk-UA" sz="1200" b="1" dirty="0" err="1" smtClean="0"/>
                <a:t>Міненко</a:t>
              </a:r>
              <a:endParaRPr lang="en-US" sz="1200" b="1" dirty="0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589913" y="4510599"/>
            <a:ext cx="1397725" cy="2028447"/>
            <a:chOff x="1833298" y="4428766"/>
            <a:chExt cx="1397725" cy="2028447"/>
          </a:xfrm>
        </p:grpSpPr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8073" y="4428766"/>
              <a:ext cx="1128176" cy="1723852"/>
            </a:xfrm>
            <a:prstGeom prst="rect">
              <a:avLst/>
            </a:prstGeom>
          </p:spPr>
        </p:pic>
        <p:sp>
          <p:nvSpPr>
            <p:cNvPr id="35" name="TextBox 34"/>
            <p:cNvSpPr txBox="1"/>
            <p:nvPr/>
          </p:nvSpPr>
          <p:spPr>
            <a:xfrm>
              <a:off x="1833298" y="6180214"/>
              <a:ext cx="1397725" cy="276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О.М. Близнюкова</a:t>
              </a:r>
              <a:endParaRPr lang="en-US" sz="1200" b="1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5898136" y="4568962"/>
            <a:ext cx="1145538" cy="2023844"/>
            <a:chOff x="5817125" y="4488219"/>
            <a:chExt cx="1145538" cy="2023844"/>
          </a:xfrm>
        </p:grpSpPr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7125" y="4488219"/>
              <a:ext cx="1145538" cy="1717468"/>
            </a:xfrm>
            <a:prstGeom prst="rect">
              <a:avLst/>
            </a:prstGeom>
          </p:spPr>
        </p:pic>
        <p:sp>
          <p:nvSpPr>
            <p:cNvPr id="36" name="TextBox 35"/>
            <p:cNvSpPr txBox="1"/>
            <p:nvPr/>
          </p:nvSpPr>
          <p:spPr>
            <a:xfrm>
              <a:off x="5831461" y="6236702"/>
              <a:ext cx="1119243" cy="2753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Л.Я. Галушко</a:t>
              </a:r>
              <a:endParaRPr lang="en-US" sz="1200" b="1" dirty="0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456516" y="2193416"/>
            <a:ext cx="1167803" cy="1935864"/>
            <a:chOff x="4330232" y="2175658"/>
            <a:chExt cx="1167803" cy="1935864"/>
          </a:xfrm>
        </p:grpSpPr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72051" y="2175658"/>
              <a:ext cx="1095180" cy="1642771"/>
            </a:xfrm>
            <a:prstGeom prst="rect">
              <a:avLst/>
            </a:prstGeom>
          </p:spPr>
        </p:pic>
        <p:sp>
          <p:nvSpPr>
            <p:cNvPr id="37" name="TextBox 36"/>
            <p:cNvSpPr txBox="1"/>
            <p:nvPr/>
          </p:nvSpPr>
          <p:spPr>
            <a:xfrm>
              <a:off x="4330232" y="3834523"/>
              <a:ext cx="1167803" cy="276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Т.М. </a:t>
              </a:r>
              <a:r>
                <a:rPr lang="uk-UA" sz="1200" b="1" dirty="0" err="1" smtClean="0"/>
                <a:t>Васецька</a:t>
              </a:r>
              <a:endParaRPr lang="en-US" sz="1200" b="1" dirty="0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3064376" y="2141709"/>
            <a:ext cx="1209834" cy="1982462"/>
            <a:chOff x="2887219" y="2141709"/>
            <a:chExt cx="1209834" cy="1982462"/>
          </a:xfrm>
        </p:grpSpPr>
        <p:pic>
          <p:nvPicPr>
            <p:cNvPr id="23" name="Рисунок 2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7219" y="2141709"/>
              <a:ext cx="1209834" cy="1639122"/>
            </a:xfrm>
            <a:prstGeom prst="rect">
              <a:avLst/>
            </a:prstGeom>
          </p:spPr>
        </p:pic>
        <p:sp>
          <p:nvSpPr>
            <p:cNvPr id="38" name="TextBox 37"/>
            <p:cNvSpPr txBox="1"/>
            <p:nvPr/>
          </p:nvSpPr>
          <p:spPr>
            <a:xfrm>
              <a:off x="2893614" y="3847172"/>
              <a:ext cx="1159891" cy="276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І.Г. </a:t>
              </a:r>
              <a:r>
                <a:rPr lang="uk-UA" sz="1200" b="1" dirty="0" err="1" smtClean="0"/>
                <a:t>Радул</a:t>
              </a:r>
              <a:endParaRPr lang="en-US" sz="1200" b="1" dirty="0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173760" y="4481835"/>
            <a:ext cx="1305949" cy="2054947"/>
            <a:chOff x="256251" y="4481835"/>
            <a:chExt cx="1305949" cy="2054947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251" y="4481835"/>
              <a:ext cx="1305949" cy="1723852"/>
            </a:xfrm>
            <a:prstGeom prst="rect">
              <a:avLst/>
            </a:prstGeom>
          </p:spPr>
        </p:pic>
        <p:sp>
          <p:nvSpPr>
            <p:cNvPr id="39" name="TextBox 38"/>
            <p:cNvSpPr txBox="1"/>
            <p:nvPr/>
          </p:nvSpPr>
          <p:spPr>
            <a:xfrm>
              <a:off x="292990" y="6259783"/>
              <a:ext cx="1207992" cy="276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І.В. </a:t>
              </a:r>
              <a:r>
                <a:rPr lang="uk-UA" sz="1200" b="1" dirty="0" err="1" smtClean="0"/>
                <a:t>Мамчур</a:t>
              </a:r>
              <a:endParaRPr lang="en-US" sz="1200" b="1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427581" y="4559348"/>
            <a:ext cx="1378696" cy="2023844"/>
            <a:chOff x="4244352" y="4488219"/>
            <a:chExt cx="1378696" cy="2023844"/>
          </a:xfrm>
        </p:grpSpPr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4352" y="4488219"/>
              <a:ext cx="1371780" cy="1717468"/>
            </a:xfrm>
            <a:prstGeom prst="rect">
              <a:avLst/>
            </a:prstGeom>
          </p:spPr>
        </p:pic>
        <p:sp>
          <p:nvSpPr>
            <p:cNvPr id="40" name="TextBox 39"/>
            <p:cNvSpPr txBox="1"/>
            <p:nvPr/>
          </p:nvSpPr>
          <p:spPr>
            <a:xfrm>
              <a:off x="4245626" y="6235064"/>
              <a:ext cx="1377422" cy="276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Л.В. </a:t>
              </a:r>
              <a:r>
                <a:rPr lang="uk-UA" sz="1200" b="1" dirty="0" err="1" smtClean="0"/>
                <a:t>Калашнікова</a:t>
              </a:r>
              <a:endParaRPr lang="en-US" sz="1200" b="1" dirty="0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136076" y="4559348"/>
            <a:ext cx="1157797" cy="2012902"/>
            <a:chOff x="3045251" y="4498341"/>
            <a:chExt cx="1157797" cy="2012902"/>
          </a:xfrm>
        </p:grpSpPr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5251" y="4498341"/>
              <a:ext cx="1157797" cy="1732065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/>
          </p:nvSpPr>
          <p:spPr>
            <a:xfrm>
              <a:off x="3088053" y="6234244"/>
              <a:ext cx="1078194" cy="2769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О.М. Гурова</a:t>
              </a:r>
              <a:endParaRPr lang="en-US" sz="1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477008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14:prism isInverted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Наукові конференції</a:t>
            </a:r>
            <a:endParaRPr lang="uk-UA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067818"/>
            <a:ext cx="3293542" cy="439138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734" y="1770902"/>
            <a:ext cx="4672238" cy="309825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214" y="2290763"/>
            <a:ext cx="4672238" cy="311482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070" y="2780449"/>
            <a:ext cx="4717500" cy="31450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897" y="3284052"/>
            <a:ext cx="4797911" cy="3598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92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6000">
        <p14:prism isInverted="1"/>
      </p:transition>
    </mc:Choice>
    <mc:Fallback xmlns="">
      <p:transition spd="slow" advClick="0" advTm="1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Наукові конференції</a:t>
            </a:r>
            <a:endParaRPr lang="uk-UA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916832"/>
            <a:ext cx="4860032" cy="36450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129456"/>
            <a:ext cx="5831632" cy="43737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454131"/>
            <a:ext cx="7128792" cy="4264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540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5000">
        <p14:prism isInverted="1"/>
      </p:transition>
    </mc:Choice>
    <mc:Fallback xmlns="">
      <p:transition spd="slow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Навчально-виховна робота зі студентами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44" y="2097538"/>
            <a:ext cx="3523197" cy="26393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067818"/>
            <a:ext cx="4668011" cy="350100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9" y="2449414"/>
            <a:ext cx="4830318" cy="362273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981" y="1587733"/>
            <a:ext cx="4639419" cy="519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6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7000">
        <p14:prism isInverted="1"/>
      </p:transition>
    </mc:Choice>
    <mc:Fallback xmlns="">
      <p:transition spd="slow" advClick="0" advTm="1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Навчально-виховна робота зі студентами</a:t>
            </a:r>
            <a:endParaRPr lang="uk-UA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6297" y="1655037"/>
            <a:ext cx="5436096" cy="36240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185700"/>
            <a:ext cx="5508104" cy="413107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56" y="2564904"/>
            <a:ext cx="5580112" cy="4185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037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7000">
        <p14:prism isInverted="1"/>
      </p:transition>
    </mc:Choice>
    <mc:Fallback xmlns="">
      <p:transition spd="slow" advClick="0" advTm="1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Кафедра соціальної роботи, </a:t>
            </a:r>
            <a:b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соціальної педагогіки та психології</a:t>
            </a:r>
            <a:endParaRPr lang="uk-UA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120900"/>
            <a:ext cx="6788944" cy="4525963"/>
          </a:xfrm>
        </p:spPr>
      </p:pic>
    </p:spTree>
    <p:extLst>
      <p:ext uri="{BB962C8B-B14F-4D97-AF65-F5344CB8AC3E}">
        <p14:creationId xmlns:p14="http://schemas.microsoft.com/office/powerpoint/2010/main" val="270879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5000">
        <p14:prism isInverted="1"/>
      </p:transition>
    </mc:Choice>
    <mc:Fallback xmlns="">
      <p:transition spd="slow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7718" y="435650"/>
            <a:ext cx="7200800" cy="1090156"/>
          </a:xfrm>
        </p:spPr>
        <p:txBody>
          <a:bodyPr>
            <a:no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Завідувачі кафедри </a:t>
            </a:r>
            <a:r>
              <a:rPr lang="uk-UA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соціальної роботи, соціальної педагогіки та психології</a:t>
            </a:r>
            <a:br>
              <a:rPr lang="uk-UA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різних років</a:t>
            </a:r>
            <a:endParaRPr lang="uk-UA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79512" y="2175402"/>
            <a:ext cx="2520280" cy="3925231"/>
            <a:chOff x="179512" y="2175402"/>
            <a:chExt cx="2520280" cy="3925231"/>
          </a:xfrm>
        </p:grpSpPr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2175402"/>
              <a:ext cx="2520280" cy="3238562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833021" y="5577413"/>
              <a:ext cx="1362715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В.О. Кравцов</a:t>
              </a:r>
            </a:p>
            <a:p>
              <a:pPr algn="ctr"/>
              <a:r>
                <a:rPr lang="uk-UA" sz="1400" dirty="0" smtClean="0"/>
                <a:t>(</a:t>
              </a:r>
              <a:r>
                <a:rPr lang="ru-RU" sz="1400" dirty="0" smtClean="0"/>
                <a:t>2012-2016</a:t>
              </a:r>
              <a:r>
                <a:rPr lang="uk-UA" sz="1400" dirty="0" smtClean="0"/>
                <a:t>)</a:t>
              </a:r>
              <a:endParaRPr lang="en-US" sz="1400" b="1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3067377" y="2186534"/>
            <a:ext cx="2123450" cy="3964970"/>
            <a:chOff x="3067377" y="2186534"/>
            <a:chExt cx="2123450" cy="3964970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7377" y="2186534"/>
              <a:ext cx="2123450" cy="3227430"/>
            </a:xfrm>
            <a:prstGeom prst="rect">
              <a:avLst/>
            </a:prstGeom>
          </p:spPr>
        </p:pic>
        <p:sp>
          <p:nvSpPr>
            <p:cNvPr id="38" name="TextBox 37"/>
            <p:cNvSpPr txBox="1"/>
            <p:nvPr/>
          </p:nvSpPr>
          <p:spPr>
            <a:xfrm>
              <a:off x="3321349" y="5628284"/>
              <a:ext cx="1615506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С.В. </a:t>
              </a:r>
              <a:r>
                <a:rPr lang="uk-UA" sz="1400" b="1" dirty="0" err="1" smtClean="0"/>
                <a:t>Омельяненко</a:t>
              </a:r>
              <a:endParaRPr lang="uk-UA" sz="1400" b="1" dirty="0" smtClean="0"/>
            </a:p>
            <a:p>
              <a:pPr algn="ctr"/>
              <a:r>
                <a:rPr lang="uk-UA" sz="1400" dirty="0" smtClean="0"/>
                <a:t>(</a:t>
              </a:r>
              <a:r>
                <a:rPr lang="ru-RU" sz="1400" dirty="0" err="1"/>
                <a:t>в.о</a:t>
              </a:r>
              <a:r>
                <a:rPr lang="ru-RU" sz="1400" dirty="0"/>
                <a:t>. </a:t>
              </a:r>
              <a:r>
                <a:rPr lang="ru-RU" sz="1400" dirty="0" smtClean="0"/>
                <a:t>2016-2017</a:t>
              </a:r>
              <a:r>
                <a:rPr lang="uk-UA" sz="1400" dirty="0" smtClean="0"/>
                <a:t>)</a:t>
              </a:r>
              <a:endParaRPr lang="en-US" sz="1400" b="1" dirty="0"/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5580112" y="2164270"/>
            <a:ext cx="3249694" cy="3988392"/>
            <a:chOff x="5580112" y="2164270"/>
            <a:chExt cx="3249694" cy="3988392"/>
          </a:xfrm>
        </p:grpSpPr>
        <p:pic>
          <p:nvPicPr>
            <p:cNvPr id="27" name="Рисунок 2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80112" y="2164270"/>
              <a:ext cx="3249694" cy="3249694"/>
            </a:xfrm>
            <a:prstGeom prst="rect">
              <a:avLst/>
            </a:prstGeom>
          </p:spPr>
        </p:pic>
        <p:sp>
          <p:nvSpPr>
            <p:cNvPr id="39" name="TextBox 38"/>
            <p:cNvSpPr txBox="1"/>
            <p:nvPr/>
          </p:nvSpPr>
          <p:spPr>
            <a:xfrm>
              <a:off x="6516216" y="5629442"/>
              <a:ext cx="1577725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О.А. </a:t>
              </a:r>
              <a:r>
                <a:rPr lang="uk-UA" sz="1400" b="1" dirty="0" err="1" smtClean="0"/>
                <a:t>Рацул</a:t>
              </a:r>
              <a:endParaRPr lang="uk-UA" sz="1400" b="1" dirty="0" smtClean="0"/>
            </a:p>
            <a:p>
              <a:pPr algn="ctr"/>
              <a:r>
                <a:rPr lang="uk-UA" sz="1400" dirty="0" smtClean="0"/>
                <a:t>(з </a:t>
              </a:r>
              <a:r>
                <a:rPr lang="ru-RU" sz="1400" dirty="0" smtClean="0"/>
                <a:t>2017)</a:t>
              </a:r>
              <a:endParaRPr 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620728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14:prism isInverted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5756" y="547052"/>
            <a:ext cx="6840760" cy="864096"/>
          </a:xfrm>
        </p:spPr>
        <p:txBody>
          <a:bodyPr>
            <a:normAutofit fontScale="90000"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Склад </a:t>
            </a:r>
            <a:r>
              <a:rPr lang="uk-UA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кафедри соціальної роботи, соціальної педагогіки та психології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4196967" y="2077297"/>
            <a:ext cx="1397969" cy="1944626"/>
            <a:chOff x="4704214" y="2041165"/>
            <a:chExt cx="1397969" cy="1944626"/>
          </a:xfrm>
        </p:grpSpPr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7593" y="2041165"/>
              <a:ext cx="1086852" cy="1651904"/>
            </a:xfrm>
            <a:prstGeom prst="rect">
              <a:avLst/>
            </a:prstGeom>
          </p:spPr>
        </p:pic>
        <p:sp>
          <p:nvSpPr>
            <p:cNvPr id="50" name="TextBox 49"/>
            <p:cNvSpPr txBox="1"/>
            <p:nvPr/>
          </p:nvSpPr>
          <p:spPr>
            <a:xfrm>
              <a:off x="4704214" y="3708792"/>
              <a:ext cx="1397969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С.В. </a:t>
              </a:r>
              <a:r>
                <a:rPr lang="uk-UA" sz="1200" b="1" dirty="0" err="1" smtClean="0"/>
                <a:t>Омельяненко</a:t>
              </a:r>
              <a:endParaRPr lang="en-US" sz="1200" b="1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5621280" y="2088100"/>
            <a:ext cx="1259064" cy="1951041"/>
            <a:chOff x="6212261" y="2035608"/>
            <a:chExt cx="1298301" cy="1951041"/>
          </a:xfrm>
        </p:grpSpPr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2261" y="2035608"/>
              <a:ext cx="1298301" cy="1668317"/>
            </a:xfrm>
            <a:prstGeom prst="rect">
              <a:avLst/>
            </a:prstGeom>
          </p:spPr>
        </p:pic>
        <p:sp>
          <p:nvSpPr>
            <p:cNvPr id="51" name="TextBox 50"/>
            <p:cNvSpPr txBox="1"/>
            <p:nvPr/>
          </p:nvSpPr>
          <p:spPr>
            <a:xfrm>
              <a:off x="6252351" y="3709650"/>
              <a:ext cx="1186460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В.О. Кравцов</a:t>
              </a:r>
              <a:endParaRPr lang="en-US" sz="1200" b="1" dirty="0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1518734" y="4672308"/>
            <a:ext cx="1113208" cy="1940622"/>
            <a:chOff x="2121129" y="4320669"/>
            <a:chExt cx="1113208" cy="1940622"/>
          </a:xfrm>
        </p:grpSpPr>
        <p:pic>
          <p:nvPicPr>
            <p:cNvPr id="29" name="Рисунок 2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5776" y="4320669"/>
              <a:ext cx="1105287" cy="1658237"/>
            </a:xfrm>
            <a:prstGeom prst="rect">
              <a:avLst/>
            </a:prstGeom>
          </p:spPr>
        </p:pic>
        <p:sp>
          <p:nvSpPr>
            <p:cNvPr id="57" name="TextBox 56"/>
            <p:cNvSpPr txBox="1"/>
            <p:nvPr/>
          </p:nvSpPr>
          <p:spPr>
            <a:xfrm>
              <a:off x="2121129" y="5984292"/>
              <a:ext cx="1113208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Е.У.-С. Гуцало</a:t>
              </a:r>
              <a:endParaRPr lang="en-US" sz="1200" b="1" dirty="0"/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5643802" y="4667093"/>
            <a:ext cx="1236542" cy="1959258"/>
            <a:chOff x="6035626" y="4284358"/>
            <a:chExt cx="1236542" cy="1959258"/>
          </a:xfrm>
        </p:grpSpPr>
        <p:pic>
          <p:nvPicPr>
            <p:cNvPr id="23" name="Рисунок 2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5626" y="4284358"/>
              <a:ext cx="1236542" cy="1668111"/>
            </a:xfrm>
            <a:prstGeom prst="rect">
              <a:avLst/>
            </a:prstGeom>
          </p:spPr>
        </p:pic>
        <p:sp>
          <p:nvSpPr>
            <p:cNvPr id="58" name="TextBox 57"/>
            <p:cNvSpPr txBox="1"/>
            <p:nvPr/>
          </p:nvSpPr>
          <p:spPr>
            <a:xfrm>
              <a:off x="6038720" y="5963162"/>
              <a:ext cx="1212408" cy="2804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Л.В. </a:t>
              </a:r>
              <a:r>
                <a:rPr lang="uk-UA" sz="1200" b="1" dirty="0" err="1" smtClean="0"/>
                <a:t>Клочек</a:t>
              </a:r>
              <a:endParaRPr lang="en-US" sz="1200" b="1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2814045" y="2071863"/>
            <a:ext cx="1204530" cy="1939182"/>
            <a:chOff x="3107304" y="2069297"/>
            <a:chExt cx="1204530" cy="1939182"/>
          </a:xfrm>
        </p:grpSpPr>
        <p:pic>
          <p:nvPicPr>
            <p:cNvPr id="39" name="Рисунок 3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7304" y="2069297"/>
              <a:ext cx="1187778" cy="1640761"/>
            </a:xfrm>
            <a:prstGeom prst="rect">
              <a:avLst/>
            </a:prstGeom>
          </p:spPr>
        </p:pic>
        <p:sp>
          <p:nvSpPr>
            <p:cNvPr id="60" name="TextBox 59"/>
            <p:cNvSpPr txBox="1"/>
            <p:nvPr/>
          </p:nvSpPr>
          <p:spPr>
            <a:xfrm>
              <a:off x="3124056" y="3728148"/>
              <a:ext cx="1187778" cy="280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Ю.Ю. Руденко</a:t>
              </a:r>
              <a:endParaRPr lang="en-US" sz="1200" b="1" dirty="0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148680" y="2075976"/>
            <a:ext cx="1263022" cy="2032033"/>
            <a:chOff x="237179" y="2050734"/>
            <a:chExt cx="1263022" cy="2032033"/>
          </a:xfrm>
        </p:grpSpPr>
        <p:pic>
          <p:nvPicPr>
            <p:cNvPr id="61" name="Рисунок 6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179" y="2050734"/>
              <a:ext cx="1252824" cy="1675825"/>
            </a:xfrm>
            <a:prstGeom prst="rect">
              <a:avLst/>
            </a:prstGeom>
          </p:spPr>
        </p:pic>
        <p:sp>
          <p:nvSpPr>
            <p:cNvPr id="62" name="TextBox 61"/>
            <p:cNvSpPr txBox="1"/>
            <p:nvPr/>
          </p:nvSpPr>
          <p:spPr>
            <a:xfrm>
              <a:off x="249220" y="3802313"/>
              <a:ext cx="1250981" cy="2804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С.К. Мельничук</a:t>
              </a:r>
              <a:endParaRPr lang="en-US" sz="1200" b="1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203826" y="4672308"/>
            <a:ext cx="1279270" cy="1920861"/>
            <a:chOff x="4761384" y="4318081"/>
            <a:chExt cx="1279270" cy="1920861"/>
          </a:xfrm>
        </p:grpSpPr>
        <p:pic>
          <p:nvPicPr>
            <p:cNvPr id="40" name="Рисунок 3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1384" y="4318081"/>
              <a:ext cx="1279270" cy="1643862"/>
            </a:xfrm>
            <a:prstGeom prst="rect">
              <a:avLst/>
            </a:prstGeom>
          </p:spPr>
        </p:pic>
        <p:sp>
          <p:nvSpPr>
            <p:cNvPr id="63" name="TextBox 62"/>
            <p:cNvSpPr txBox="1"/>
            <p:nvPr/>
          </p:nvSpPr>
          <p:spPr>
            <a:xfrm>
              <a:off x="4780535" y="5961943"/>
              <a:ext cx="1260008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А.А. </a:t>
              </a:r>
              <a:r>
                <a:rPr lang="uk-UA" sz="1200" b="1" dirty="0" err="1" smtClean="0"/>
                <a:t>Семез</a:t>
              </a:r>
              <a:endParaRPr lang="en-US" sz="1200" b="1" dirty="0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179512" y="4647985"/>
            <a:ext cx="1221442" cy="1964945"/>
            <a:chOff x="278759" y="4369151"/>
            <a:chExt cx="1221442" cy="1964945"/>
          </a:xfrm>
        </p:grpSpPr>
        <p:pic>
          <p:nvPicPr>
            <p:cNvPr id="41" name="Рисунок 40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8759" y="4369151"/>
              <a:ext cx="1221442" cy="1679483"/>
            </a:xfrm>
            <a:prstGeom prst="rect">
              <a:avLst/>
            </a:prstGeom>
          </p:spPr>
        </p:pic>
        <p:sp>
          <p:nvSpPr>
            <p:cNvPr id="64" name="TextBox 63"/>
            <p:cNvSpPr txBox="1"/>
            <p:nvPr/>
          </p:nvSpPr>
          <p:spPr>
            <a:xfrm>
              <a:off x="279072" y="6057097"/>
              <a:ext cx="1204778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І.Л. </a:t>
              </a:r>
              <a:r>
                <a:rPr lang="uk-UA" sz="1200" b="1" dirty="0" err="1" smtClean="0"/>
                <a:t>Уличний</a:t>
              </a:r>
              <a:endParaRPr lang="en-US" sz="1200" b="1" dirty="0"/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2770470" y="4647985"/>
            <a:ext cx="1311984" cy="2076368"/>
            <a:chOff x="3511719" y="4313918"/>
            <a:chExt cx="1311984" cy="2076368"/>
          </a:xfrm>
        </p:grpSpPr>
        <p:pic>
          <p:nvPicPr>
            <p:cNvPr id="42" name="Рисунок 4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14815" y="4313918"/>
              <a:ext cx="1308888" cy="1658237"/>
            </a:xfrm>
            <a:prstGeom prst="rect">
              <a:avLst/>
            </a:prstGeom>
          </p:spPr>
        </p:pic>
        <p:sp>
          <p:nvSpPr>
            <p:cNvPr id="65" name="TextBox 64"/>
            <p:cNvSpPr txBox="1"/>
            <p:nvPr/>
          </p:nvSpPr>
          <p:spPr>
            <a:xfrm>
              <a:off x="3511719" y="5932980"/>
              <a:ext cx="1311984" cy="45730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О.В. Стрілець-Бабенко</a:t>
              </a:r>
              <a:endParaRPr lang="en-US" sz="1200" b="1" dirty="0"/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7024999" y="2859311"/>
            <a:ext cx="1947038" cy="2417557"/>
            <a:chOff x="7077902" y="2988742"/>
            <a:chExt cx="1947038" cy="2417557"/>
          </a:xfrm>
        </p:grpSpPr>
        <p:sp>
          <p:nvSpPr>
            <p:cNvPr id="20" name="TextBox 19"/>
            <p:cNvSpPr txBox="1"/>
            <p:nvPr/>
          </p:nvSpPr>
          <p:spPr>
            <a:xfrm>
              <a:off x="7399917" y="5036967"/>
              <a:ext cx="1303007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b="1" dirty="0" smtClean="0"/>
                <a:t>О.А. </a:t>
              </a:r>
              <a:r>
                <a:rPr lang="uk-UA" b="1" dirty="0" err="1" smtClean="0"/>
                <a:t>Рацул</a:t>
              </a:r>
              <a:endParaRPr lang="en-US" b="1" dirty="0"/>
            </a:p>
          </p:txBody>
        </p:sp>
        <p:pic>
          <p:nvPicPr>
            <p:cNvPr id="66" name="Рисунок 6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7902" y="2988742"/>
              <a:ext cx="1947038" cy="2048225"/>
            </a:xfrm>
            <a:prstGeom prst="rect">
              <a:avLst/>
            </a:prstGeom>
          </p:spPr>
        </p:pic>
      </p:grpSp>
      <p:grpSp>
        <p:nvGrpSpPr>
          <p:cNvPr id="16" name="Группа 15"/>
          <p:cNvGrpSpPr/>
          <p:nvPr/>
        </p:nvGrpSpPr>
        <p:grpSpPr>
          <a:xfrm>
            <a:off x="1545281" y="2088100"/>
            <a:ext cx="1107124" cy="2153778"/>
            <a:chOff x="1727684" y="2425973"/>
            <a:chExt cx="1107124" cy="2153778"/>
          </a:xfrm>
        </p:grpSpPr>
        <p:sp>
          <p:nvSpPr>
            <p:cNvPr id="59" name="TextBox 58"/>
            <p:cNvSpPr txBox="1"/>
            <p:nvPr/>
          </p:nvSpPr>
          <p:spPr>
            <a:xfrm>
              <a:off x="1727684" y="4118086"/>
              <a:ext cx="108666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err="1" smtClean="0"/>
                <a:t>З.О.Ржевська</a:t>
              </a:r>
              <a:r>
                <a:rPr lang="uk-UA" sz="1200" b="1" dirty="0" smtClean="0"/>
                <a:t>-Штефан</a:t>
              </a:r>
              <a:endParaRPr lang="en-US" sz="1200" b="1" dirty="0"/>
            </a:p>
          </p:txBody>
        </p:sp>
        <p:pic>
          <p:nvPicPr>
            <p:cNvPr id="67" name="Рисунок 66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35775" y="2425973"/>
              <a:ext cx="1099033" cy="16706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8495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14:prism isInverted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Наукові конференції </a:t>
            </a:r>
            <a:endParaRPr lang="uk-UA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936478"/>
            <a:ext cx="3451282" cy="259205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950310"/>
            <a:ext cx="4562020" cy="256385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596954"/>
            <a:ext cx="3115894" cy="207726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2275" y="4596954"/>
            <a:ext cx="1965734" cy="206919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366" y="4596954"/>
            <a:ext cx="3090996" cy="206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767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14:prism isInverted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Декани факультету </a:t>
            </a:r>
            <a:b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різних років</a:t>
            </a:r>
            <a:endParaRPr lang="uk-UA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352" y="2023350"/>
            <a:ext cx="1418138" cy="2141388"/>
          </a:xfrm>
        </p:spPr>
      </p:pic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2884" y="2067928"/>
            <a:ext cx="1418040" cy="20789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075" y="2086562"/>
            <a:ext cx="1361982" cy="209974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89" y="4285702"/>
            <a:ext cx="1454366" cy="234153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542" y="4338546"/>
            <a:ext cx="1381591" cy="2341530"/>
          </a:xfrm>
          <a:prstGeom prst="rect">
            <a:avLst/>
          </a:prstGeom>
        </p:spPr>
      </p:pic>
      <p:grpSp>
        <p:nvGrpSpPr>
          <p:cNvPr id="17" name="Группа 16"/>
          <p:cNvGrpSpPr/>
          <p:nvPr/>
        </p:nvGrpSpPr>
        <p:grpSpPr>
          <a:xfrm>
            <a:off x="6837693" y="4336205"/>
            <a:ext cx="1299180" cy="2340359"/>
            <a:chOff x="6873220" y="4313930"/>
            <a:chExt cx="1299180" cy="2340359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3220" y="4313930"/>
              <a:ext cx="1299180" cy="2021074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6873220" y="6212950"/>
              <a:ext cx="1299180" cy="441339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uk-UA" sz="1400" b="1" dirty="0" smtClean="0"/>
                <a:t>Рацул А.Б.</a:t>
              </a:r>
            </a:p>
            <a:p>
              <a:pPr algn="ctr">
                <a:lnSpc>
                  <a:spcPct val="80000"/>
                </a:lnSpc>
              </a:pPr>
              <a:r>
                <a:rPr lang="uk-UA" sz="1400" dirty="0" smtClean="0"/>
                <a:t>з 2005 р.</a:t>
              </a:r>
              <a:endParaRPr lang="en-US" sz="1400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2916512" y="4338546"/>
            <a:ext cx="1431753" cy="2341530"/>
            <a:chOff x="2832293" y="4312759"/>
            <a:chExt cx="1431753" cy="2341530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832293" y="4312759"/>
              <a:ext cx="1431753" cy="1973741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2832293" y="6131069"/>
              <a:ext cx="1431753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err="1" smtClean="0"/>
                <a:t>Завіна</a:t>
              </a:r>
              <a:r>
                <a:rPr lang="uk-UA" sz="1400" b="1" dirty="0" smtClean="0"/>
                <a:t> В.І.</a:t>
              </a:r>
            </a:p>
            <a:p>
              <a:pPr algn="ctr"/>
              <a:r>
                <a:rPr lang="uk-UA" sz="1400" b="1" dirty="0" smtClean="0"/>
                <a:t>(1998-2003)</a:t>
              </a:r>
              <a:endParaRPr 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101649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9000">
        <p14:prism isInverted="1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Наукові конференції </a:t>
            </a:r>
            <a:endParaRPr lang="uk-UA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688615"/>
            <a:ext cx="4620185" cy="2789826"/>
          </a:xfr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47" y="1704638"/>
            <a:ext cx="3850922" cy="244062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46" y="4034197"/>
            <a:ext cx="8509499" cy="276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164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14:prism isInverted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Колектив кафедри</a:t>
            </a:r>
            <a:endParaRPr lang="uk-UA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764" y="2037803"/>
            <a:ext cx="6727433" cy="470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018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14:prism isInverted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Навчально-виховна робота кафедри</a:t>
            </a:r>
            <a:endParaRPr lang="uk-UA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136" y="1670739"/>
            <a:ext cx="4032448" cy="26882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00" y="4666492"/>
            <a:ext cx="3641061" cy="204627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444384"/>
            <a:ext cx="3402576" cy="226838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00" y="1772816"/>
            <a:ext cx="3614757" cy="2730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78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14:prism isInverted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 fontScale="90000"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Кафедра спеціальної освіти</a:t>
            </a:r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 здоров'я </a:t>
            </a:r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людини</a:t>
            </a:r>
            <a:endParaRPr lang="uk-UA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120900"/>
            <a:ext cx="6788944" cy="4525963"/>
          </a:xfrm>
        </p:spPr>
      </p:pic>
    </p:spTree>
    <p:extLst>
      <p:ext uri="{BB962C8B-B14F-4D97-AF65-F5344CB8AC3E}">
        <p14:creationId xmlns:p14="http://schemas.microsoft.com/office/powerpoint/2010/main" val="84070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14:prism isInverted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Сторінками історії кафедри</a:t>
            </a:r>
            <a:endParaRPr lang="uk-UA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0637" y="1637982"/>
            <a:ext cx="6348512" cy="4275942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828913"/>
            <a:ext cx="6938642" cy="465651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36" y="2078197"/>
            <a:ext cx="6853228" cy="451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74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14:prism isInverted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1238" y="408764"/>
            <a:ext cx="5328592" cy="1143000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Склад </a:t>
            </a:r>
            <a:r>
              <a:rPr lang="uk-UA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кафедри спеціальної освіти</a:t>
            </a:r>
            <a:r>
              <a:rPr lang="en-US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 здоров'я людини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2204595" y="1903436"/>
            <a:ext cx="1332148" cy="2058306"/>
            <a:chOff x="1907704" y="2120662"/>
            <a:chExt cx="1351376" cy="2181685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2120662"/>
              <a:ext cx="1351376" cy="1873908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1907704" y="3994570"/>
              <a:ext cx="1351376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А.Б. Рацул</a:t>
              </a:r>
              <a:endParaRPr lang="en-US" sz="1400" b="1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5564628" y="1857738"/>
            <a:ext cx="1401665" cy="2077738"/>
            <a:chOff x="5508104" y="2173011"/>
            <a:chExt cx="1381125" cy="2178478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8104" y="2173011"/>
              <a:ext cx="1381125" cy="186690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5508104" y="4043712"/>
              <a:ext cx="1381125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А.Й. Григор’єв</a:t>
              </a:r>
              <a:endParaRPr lang="en-US" sz="1400" b="1" dirty="0"/>
            </a:p>
          </p:txBody>
        </p:sp>
      </p:grp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354" y="1847190"/>
            <a:ext cx="1330664" cy="1777703"/>
          </a:xfrm>
        </p:spPr>
      </p:pic>
      <p:sp>
        <p:nvSpPr>
          <p:cNvPr id="9" name="TextBox 8"/>
          <p:cNvSpPr txBox="1"/>
          <p:nvPr/>
        </p:nvSpPr>
        <p:spPr>
          <a:xfrm>
            <a:off x="3885353" y="3610505"/>
            <a:ext cx="1330665" cy="31282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1400" b="1" dirty="0" smtClean="0"/>
              <a:t>В.А. Козлова</a:t>
            </a:r>
            <a:endParaRPr lang="en-US" sz="1400" b="1" dirty="0"/>
          </a:p>
        </p:txBody>
      </p:sp>
      <p:grpSp>
        <p:nvGrpSpPr>
          <p:cNvPr id="24" name="Группа 23"/>
          <p:cNvGrpSpPr/>
          <p:nvPr/>
        </p:nvGrpSpPr>
        <p:grpSpPr>
          <a:xfrm>
            <a:off x="5291594" y="4595055"/>
            <a:ext cx="1319824" cy="2097486"/>
            <a:chOff x="3919874" y="4149080"/>
            <a:chExt cx="1190690" cy="1969068"/>
          </a:xfrm>
        </p:grpSpPr>
        <p:pic>
          <p:nvPicPr>
            <p:cNvPr id="22" name="Рисунок 2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23928" y="4149080"/>
              <a:ext cx="1186636" cy="1661291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3919874" y="5810371"/>
              <a:ext cx="1190690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І.Г. Курята</a:t>
              </a:r>
              <a:endParaRPr lang="en-US" sz="1400" b="1" dirty="0"/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7314903" y="2060848"/>
            <a:ext cx="1540763" cy="2339193"/>
            <a:chOff x="5630400" y="4092675"/>
            <a:chExt cx="1385507" cy="2121317"/>
          </a:xfrm>
        </p:grpSpPr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6773" y="4092675"/>
              <a:ext cx="1216602" cy="1813540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5630400" y="5906215"/>
              <a:ext cx="1385507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Д.Г. Завітренко</a:t>
              </a:r>
              <a:endParaRPr lang="en-US" sz="1400" b="1" dirty="0"/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7360066" y="4668483"/>
            <a:ext cx="1359528" cy="2051309"/>
            <a:chOff x="7450677" y="4249221"/>
            <a:chExt cx="1287338" cy="2265414"/>
          </a:xfrm>
        </p:grpSpPr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0677" y="4249221"/>
              <a:ext cx="1287338" cy="1913843"/>
            </a:xfrm>
            <a:prstGeom prst="rect">
              <a:avLst/>
            </a:prstGeom>
          </p:spPr>
        </p:pic>
        <p:sp>
          <p:nvSpPr>
            <p:cNvPr id="29" name="TextBox 28"/>
            <p:cNvSpPr txBox="1"/>
            <p:nvPr/>
          </p:nvSpPr>
          <p:spPr>
            <a:xfrm>
              <a:off x="7450677" y="6163064"/>
              <a:ext cx="1287338" cy="35157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 smtClean="0"/>
                <a:t>О.В. Нагорна</a:t>
              </a:r>
              <a:endParaRPr lang="en-US" sz="1200" b="1" dirty="0"/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295565" y="2161309"/>
            <a:ext cx="1446280" cy="2204944"/>
            <a:chOff x="242236" y="4357196"/>
            <a:chExt cx="1381975" cy="2151764"/>
          </a:xfrm>
        </p:grpSpPr>
        <p:pic>
          <p:nvPicPr>
            <p:cNvPr id="31" name="Рисунок 30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365" y="4357196"/>
              <a:ext cx="1351716" cy="2032981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242236" y="6201183"/>
              <a:ext cx="1381975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І.О. Шишова</a:t>
              </a:r>
              <a:endParaRPr lang="en-US" sz="1400" b="1" dirty="0"/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3147029" y="4573690"/>
            <a:ext cx="1428750" cy="2146102"/>
            <a:chOff x="3839038" y="4324739"/>
            <a:chExt cx="1428750" cy="2146102"/>
          </a:xfrm>
        </p:grpSpPr>
        <p:pic>
          <p:nvPicPr>
            <p:cNvPr id="34" name="Рисунок 33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9038" y="4324739"/>
              <a:ext cx="1428750" cy="1838325"/>
            </a:xfrm>
            <a:prstGeom prst="rect">
              <a:avLst/>
            </a:prstGeom>
          </p:spPr>
        </p:pic>
        <p:sp>
          <p:nvSpPr>
            <p:cNvPr id="35" name="TextBox 34"/>
            <p:cNvSpPr txBox="1"/>
            <p:nvPr/>
          </p:nvSpPr>
          <p:spPr>
            <a:xfrm>
              <a:off x="3839038" y="6163064"/>
              <a:ext cx="1428750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Т.В. Руденко</a:t>
              </a:r>
              <a:endParaRPr lang="en-US" sz="1400" b="1" dirty="0"/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812967" y="4533681"/>
            <a:ext cx="1358546" cy="2158860"/>
            <a:chOff x="4819872" y="4388076"/>
            <a:chExt cx="1358546" cy="2158860"/>
          </a:xfrm>
        </p:grpSpPr>
        <p:pic>
          <p:nvPicPr>
            <p:cNvPr id="37" name="Рисунок 36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19872" y="4388076"/>
              <a:ext cx="1358546" cy="1866472"/>
            </a:xfrm>
            <a:prstGeom prst="rect">
              <a:avLst/>
            </a:prstGeom>
          </p:spPr>
        </p:pic>
        <p:sp>
          <p:nvSpPr>
            <p:cNvPr id="38" name="TextBox 37"/>
            <p:cNvSpPr txBox="1"/>
            <p:nvPr/>
          </p:nvSpPr>
          <p:spPr>
            <a:xfrm>
              <a:off x="4819872" y="6239159"/>
              <a:ext cx="1355075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/>
                <a:t>О.В. Лабенко</a:t>
              </a:r>
              <a:endParaRPr 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523698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5000">
        <p14:prism isInverted="1"/>
      </p:transition>
    </mc:Choice>
    <mc:Fallback xmlns="">
      <p:transition spd="slow" advClick="0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Колектив кафедри</a:t>
            </a:r>
            <a:endParaRPr lang="uk-UA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128442"/>
            <a:ext cx="8247509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88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14:prism isInverted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Професори кафедри </a:t>
            </a:r>
            <a:b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 Й. Григор’єв та А.Б. Рацул</a:t>
            </a:r>
            <a:endParaRPr lang="uk-UA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555" y="2420888"/>
            <a:ext cx="4320480" cy="324036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06" y="2420888"/>
            <a:ext cx="4320480" cy="3240360"/>
          </a:xfrm>
        </p:spPr>
      </p:pic>
    </p:spTree>
    <p:extLst>
      <p:ext uri="{BB962C8B-B14F-4D97-AF65-F5344CB8AC3E}">
        <p14:creationId xmlns:p14="http://schemas.microsoft.com/office/powerpoint/2010/main" val="141469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14:prism isInverted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184" y="1757034"/>
            <a:ext cx="5257782" cy="394333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944632"/>
            <a:ext cx="5789157" cy="43418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Будні кафедри</a:t>
            </a:r>
            <a:endParaRPr lang="uk-UA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88437"/>
            <a:ext cx="5314537" cy="3985903"/>
          </a:xfrm>
        </p:spPr>
      </p:pic>
    </p:spTree>
    <p:extLst>
      <p:ext uri="{BB962C8B-B14F-4D97-AF65-F5344CB8AC3E}">
        <p14:creationId xmlns:p14="http://schemas.microsoft.com/office/powerpoint/2010/main" val="178011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14:prism isInverted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567" y="1689054"/>
            <a:ext cx="6733929" cy="505044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Теоретичне навчання</a:t>
            </a:r>
            <a:endParaRPr lang="uk-UA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769183"/>
            <a:ext cx="6444716" cy="4833537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66013"/>
            <a:ext cx="6624736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645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5000">
        <p14:prism isInverted="1"/>
      </p:transition>
    </mc:Choice>
    <mc:Fallback xmlns="">
      <p:transition spd="slow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287016"/>
          </a:xfrm>
        </p:spPr>
        <p:txBody>
          <a:bodyPr>
            <a:normAutofit/>
          </a:bodyPr>
          <a:lstStyle/>
          <a:p>
            <a:r>
              <a:rPr lang="uk-UA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 історії факультету педагогіки та психології</a:t>
            </a:r>
            <a:endParaRPr lang="en-US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88895" y="2808005"/>
            <a:ext cx="3690428" cy="2664296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565" y="2055533"/>
            <a:ext cx="5929165" cy="428054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4171" y="5954194"/>
            <a:ext cx="2664297" cy="381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А.С. Бур’янський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32924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prism isInverted="1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981" y="1683659"/>
            <a:ext cx="6108171" cy="45811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5756" y="413792"/>
            <a:ext cx="6660740" cy="1143000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Співпраця з центром медико-психологічної реабілітації «Компас»</a:t>
            </a:r>
            <a:endParaRPr lang="uk-UA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090660"/>
            <a:ext cx="5594452" cy="41958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76872"/>
            <a:ext cx="5851624" cy="4388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45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6000">
        <p14:prism isInverted="1"/>
      </p:transition>
    </mc:Choice>
    <mc:Fallback xmlns="">
      <p:transition spd="slow" advClick="0" advTm="1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2980" y="1823596"/>
            <a:ext cx="6427843" cy="40267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010068"/>
            <a:ext cx="5832648" cy="43744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Autofit/>
          </a:bodyPr>
          <a:lstStyle/>
          <a:p>
            <a:r>
              <a:rPr lang="uk-UA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Педагогічна практика – важливий етап становлення майбутнього педагога</a:t>
            </a:r>
            <a:endParaRPr lang="uk-UA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276872"/>
            <a:ext cx="6032068" cy="4513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420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6000">
        <p14:prism isInverted="1"/>
      </p:transition>
    </mc:Choice>
    <mc:Fallback xmlns="">
      <p:transition spd="slow" advClick="0" advTm="1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3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 ювілеєм, рідний факультете!</a:t>
            </a:r>
            <a:endParaRPr lang="uk-UA" sz="3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12" y="1712805"/>
            <a:ext cx="7589513" cy="5059676"/>
          </a:xfrm>
        </p:spPr>
      </p:pic>
    </p:spTree>
    <p:extLst>
      <p:ext uri="{BB962C8B-B14F-4D97-AF65-F5344CB8AC3E}">
        <p14:creationId xmlns:p14="http://schemas.microsoft.com/office/powerpoint/2010/main" val="210583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14:prism isInverted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405" y="0"/>
            <a:ext cx="72191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518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14:prism isInverted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Сторінками історії факультету</a:t>
            </a:r>
            <a:endParaRPr lang="en-US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97" y="2382735"/>
            <a:ext cx="3139823" cy="4234616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420888"/>
            <a:ext cx="5544616" cy="4002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399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prism isInverted="1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13792"/>
            <a:ext cx="6264696" cy="1143000"/>
          </a:xfrm>
        </p:spPr>
        <p:txBody>
          <a:bodyPr>
            <a:normAutofit/>
          </a:bodyPr>
          <a:lstStyle/>
          <a:p>
            <a:r>
              <a:rPr lang="uk-UA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Сторінками історії факультету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59632" y="41685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endParaRPr 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612" y="98072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</a:t>
            </a:r>
            <a:endParaRPr lang="en-US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756" y="1729227"/>
            <a:ext cx="6659118" cy="4245102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157517"/>
            <a:ext cx="6659118" cy="424510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551131" y="1811569"/>
            <a:ext cx="3527018" cy="6270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72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7000">
        <p14:prism isInverted="1"/>
      </p:transition>
    </mc:Choice>
    <mc:Fallback xmlns="">
      <p:transition spd="slow" advClick="0" advTm="1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98bb7467f5b7b76b0e48d652a62f18e1d8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1623</TotalTime>
  <Words>1008</Words>
  <Application>Microsoft Office PowerPoint</Application>
  <PresentationFormat>Экран (4:3)</PresentationFormat>
  <Paragraphs>391</Paragraphs>
  <Slides>73</Slides>
  <Notes>5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73</vt:i4>
      </vt:variant>
    </vt:vector>
  </HeadingPairs>
  <TitlesOfParts>
    <vt:vector size="76" baseType="lpstr">
      <vt:lpstr>Arial</vt:lpstr>
      <vt:lpstr>Calibri</vt:lpstr>
      <vt:lpstr>Тема Office</vt:lpstr>
      <vt:lpstr>Презентация PowerPoint</vt:lpstr>
      <vt:lpstr>Презентация PowerPoint</vt:lpstr>
      <vt:lpstr>Випускники факультету 1966 року</vt:lpstr>
      <vt:lpstr>Випускники факультету 1967 року</vt:lpstr>
      <vt:lpstr>Випускники факультету 1971 року</vt:lpstr>
      <vt:lpstr>Декани факультету  різних років</vt:lpstr>
      <vt:lpstr>З історії факультету педагогіки та психології</vt:lpstr>
      <vt:lpstr>Сторінками історії факультету</vt:lpstr>
      <vt:lpstr>Сторінками історії факультету</vt:lpstr>
      <vt:lpstr>Сторінками історії факультету</vt:lpstr>
      <vt:lpstr>На факультеті працювали:</vt:lpstr>
      <vt:lpstr>На факультеті працювали:</vt:lpstr>
      <vt:lpstr>На факультеті працювали:</vt:lpstr>
      <vt:lpstr>Яскраві миттєвості  життя факультету сьогодні</vt:lpstr>
      <vt:lpstr>Робочі будні факультету</vt:lpstr>
      <vt:lpstr>Перші кроки до професії</vt:lpstr>
      <vt:lpstr>Насичене студентське життя</vt:lpstr>
      <vt:lpstr>Насичене студентське життя</vt:lpstr>
      <vt:lpstr>Квест для першокурсників</vt:lpstr>
      <vt:lpstr>Флешмоби та фестивалі на факультеті</vt:lpstr>
      <vt:lpstr>Новий рік на факультеті</vt:lpstr>
      <vt:lpstr>Кафедра педагогіки та менеджменту освіти</vt:lpstr>
      <vt:lpstr>Склад кафедри педагогіки та менеджменту освіти</vt:lpstr>
      <vt:lpstr>Діяльність кафедри</vt:lpstr>
      <vt:lpstr>Діяльність кафедри</vt:lpstr>
      <vt:lpstr>Кафедра педагогіки дошкільної та початкової освіти</vt:lpstr>
      <vt:lpstr>Завідуючі кафедри  педагогіки дошкільної та початкової освіти</vt:lpstr>
      <vt:lpstr>Склад кафедри педагогіки дошкільної та початкової освіти</vt:lpstr>
      <vt:lpstr>Колектив кафедри</vt:lpstr>
      <vt:lpstr>Робота кафедри</vt:lpstr>
      <vt:lpstr>Наукові конференції</vt:lpstr>
      <vt:lpstr>Участь членів кафедри у наукових конференціях</vt:lpstr>
      <vt:lpstr>Навчально-виховна робота зі студентами</vt:lpstr>
      <vt:lpstr>Навчально-виховна робота зі студентами</vt:lpstr>
      <vt:lpstr>Кафедра методик дошкільної та початкової освіти</vt:lpstr>
      <vt:lpstr>Кафедра методик дошкільної та початкової освіти</vt:lpstr>
      <vt:lpstr>Завідувачі кафедрою різних років</vt:lpstr>
      <vt:lpstr>Завідувачі кафедрою природничо-математичних дисциплін</vt:lpstr>
      <vt:lpstr>На кафедрі працювали:</vt:lpstr>
      <vt:lpstr>Сторінками історії кафедри</vt:lpstr>
      <vt:lpstr>Сторінками історії кафедри</vt:lpstr>
      <vt:lpstr>Склад кафедри методик дошкільної та початкової освіти</vt:lpstr>
      <vt:lpstr>Життя на кафедрі вирує</vt:lpstr>
      <vt:lpstr>Виховна робота зі студентами</vt:lpstr>
      <vt:lpstr>Семінари з НУШ</vt:lpstr>
      <vt:lpstr>Колектив кафедри на відпочинку</vt:lpstr>
      <vt:lpstr>Кафедра практичної психології</vt:lpstr>
      <vt:lpstr>Завідувачі кафедри психології різних років</vt:lpstr>
      <vt:lpstr>Сторінками історії кафедри</vt:lpstr>
      <vt:lpstr>Завідувачі кафедри  практичної психології різних років</vt:lpstr>
      <vt:lpstr>Склад кафедри  практичної психології</vt:lpstr>
      <vt:lpstr>Наукові конференції</vt:lpstr>
      <vt:lpstr>Наукові конференції</vt:lpstr>
      <vt:lpstr>Навчально-виховна робота зі студентами</vt:lpstr>
      <vt:lpstr>Навчально-виховна робота зі студентами</vt:lpstr>
      <vt:lpstr>Кафедра соціальної роботи,  соціальної педагогіки та психології</vt:lpstr>
      <vt:lpstr>Завідувачі кафедри соціальної роботи, соціальної педагогіки та психології  різних років</vt:lpstr>
      <vt:lpstr>Склад кафедри соціальної роботи, соціальної педагогіки та психології</vt:lpstr>
      <vt:lpstr>Наукові конференції </vt:lpstr>
      <vt:lpstr>Наукові конференції </vt:lpstr>
      <vt:lpstr>Колектив кафедри</vt:lpstr>
      <vt:lpstr>Навчально-виховна робота кафедри</vt:lpstr>
      <vt:lpstr>Кафедра спеціальної освіти і здоров'я людини</vt:lpstr>
      <vt:lpstr>Сторінками історії кафедри</vt:lpstr>
      <vt:lpstr>Склад кафедри спеціальної освіти і здоров'я людини</vt:lpstr>
      <vt:lpstr>Колектив кафедри</vt:lpstr>
      <vt:lpstr>Професори кафедри  А. Й. Григор’єв та А.Б. Рацул</vt:lpstr>
      <vt:lpstr>Будні кафедри</vt:lpstr>
      <vt:lpstr>Теоретичне навчання</vt:lpstr>
      <vt:lpstr>Співпраця з центром медико-психологічної реабілітації «Компас»</vt:lpstr>
      <vt:lpstr>Педагогічна практика – важливий етап становлення майбутнього педагога</vt:lpstr>
      <vt:lpstr>З ювілеєм, рідний факультете!</vt:lpstr>
      <vt:lpstr>Презентация PowerPoint</vt:lpstr>
    </vt:vector>
  </TitlesOfParts>
  <Company>presentation-creation.ru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Синие ромбы</dc:title>
  <dc:creator>obstinate</dc:creator>
  <dc:description>Шаблон презентации с сайта http://presentation-creation.ru/</dc:description>
  <cp:lastModifiedBy>Vita</cp:lastModifiedBy>
  <cp:revision>187</cp:revision>
  <dcterms:created xsi:type="dcterms:W3CDTF">2018-02-25T09:09:03Z</dcterms:created>
  <dcterms:modified xsi:type="dcterms:W3CDTF">2019-10-10T09:01:01Z</dcterms:modified>
</cp:coreProperties>
</file>