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604D-1774-4D3C-8B56-B50A01E077AD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9B3D-F6C7-4938-A392-ED8DE298D9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75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604D-1774-4D3C-8B56-B50A01E077AD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9B3D-F6C7-4938-A392-ED8DE298D9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29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604D-1774-4D3C-8B56-B50A01E077AD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9B3D-F6C7-4938-A392-ED8DE298D9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712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604D-1774-4D3C-8B56-B50A01E077AD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9B3D-F6C7-4938-A392-ED8DE298D9A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208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604D-1774-4D3C-8B56-B50A01E077AD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9B3D-F6C7-4938-A392-ED8DE298D9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719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604D-1774-4D3C-8B56-B50A01E077AD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9B3D-F6C7-4938-A392-ED8DE298D9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977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604D-1774-4D3C-8B56-B50A01E077AD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9B3D-F6C7-4938-A392-ED8DE298D9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781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604D-1774-4D3C-8B56-B50A01E077AD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9B3D-F6C7-4938-A392-ED8DE298D9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981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604D-1774-4D3C-8B56-B50A01E077AD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9B3D-F6C7-4938-A392-ED8DE298D9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42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604D-1774-4D3C-8B56-B50A01E077AD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9B3D-F6C7-4938-A392-ED8DE298D9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83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604D-1774-4D3C-8B56-B50A01E077AD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9B3D-F6C7-4938-A392-ED8DE298D9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57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604D-1774-4D3C-8B56-B50A01E077AD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9B3D-F6C7-4938-A392-ED8DE298D9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50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604D-1774-4D3C-8B56-B50A01E077AD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9B3D-F6C7-4938-A392-ED8DE298D9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79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604D-1774-4D3C-8B56-B50A01E077AD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9B3D-F6C7-4938-A392-ED8DE298D9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20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604D-1774-4D3C-8B56-B50A01E077AD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9B3D-F6C7-4938-A392-ED8DE298D9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5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604D-1774-4D3C-8B56-B50A01E077AD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9B3D-F6C7-4938-A392-ED8DE298D9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399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604D-1774-4D3C-8B56-B50A01E077AD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9B3D-F6C7-4938-A392-ED8DE298D9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54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058604D-1774-4D3C-8B56-B50A01E077AD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29B3D-F6C7-4938-A392-ED8DE298D9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4313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8740" y="837604"/>
            <a:ext cx="9418600" cy="2704086"/>
          </a:xfrm>
        </p:spPr>
        <p:txBody>
          <a:bodyPr/>
          <a:lstStyle/>
          <a:p>
            <a:pPr algn="ctr"/>
            <a:r>
              <a:rPr lang="uk-UA" sz="4400" b="1" cap="all" dirty="0" smtClean="0"/>
              <a:t/>
            </a:r>
            <a:br>
              <a:rPr lang="uk-UA" sz="4400" b="1" cap="all" dirty="0" smtClean="0"/>
            </a:br>
            <a:r>
              <a:rPr lang="uk-UA" sz="4400" b="1" cap="all" dirty="0"/>
              <a:t/>
            </a:r>
            <a:br>
              <a:rPr lang="uk-UA" sz="4400" b="1" cap="all" dirty="0"/>
            </a:br>
            <a:r>
              <a:rPr lang="uk-UA" sz="3600" b="1" cap="all" dirty="0" smtClean="0">
                <a:solidFill>
                  <a:srgbClr val="FFCC66"/>
                </a:solidFill>
              </a:rPr>
              <a:t>Активізація </a:t>
            </a:r>
            <a:r>
              <a:rPr lang="uk-UA" sz="3600" b="1" cap="all" dirty="0">
                <a:solidFill>
                  <a:srgbClr val="FFCC66"/>
                </a:solidFill>
              </a:rPr>
              <a:t>пізнавальної діяльності учнів у навчанні природничих наук засобами ігрових технологій</a:t>
            </a:r>
            <a:r>
              <a:rPr lang="ru-RU" dirty="0">
                <a:solidFill>
                  <a:srgbClr val="FFCC66"/>
                </a:solidFill>
              </a:rPr>
              <a:t/>
            </a:r>
            <a:br>
              <a:rPr lang="ru-RU" dirty="0">
                <a:solidFill>
                  <a:srgbClr val="FFCC66"/>
                </a:solidFill>
              </a:rPr>
            </a:br>
            <a:endParaRPr lang="ru-RU" dirty="0">
              <a:solidFill>
                <a:srgbClr val="FFCC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8392" y="4004649"/>
            <a:ext cx="5434883" cy="2625824"/>
          </a:xfrm>
        </p:spPr>
        <p:txBody>
          <a:bodyPr>
            <a:normAutofit/>
          </a:bodyPr>
          <a:lstStyle/>
          <a:p>
            <a:pPr lvl="0" defTabSz="360000">
              <a:spcBef>
                <a:spcPts val="0"/>
              </a:spcBef>
              <a:buClr>
                <a:srgbClr val="353535">
                  <a:lumMod val="75000"/>
                </a:srgbClr>
              </a:buClr>
              <a:buSzTx/>
              <a:defRPr/>
            </a:pPr>
            <a:r>
              <a:rPr lang="uk-UA" cap="none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Царенко Анастасія Сергіївна</a:t>
            </a:r>
            <a:endParaRPr lang="uk-UA" cap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360000">
              <a:spcBef>
                <a:spcPts val="0"/>
              </a:spcBef>
              <a:buClr>
                <a:srgbClr val="353535">
                  <a:lumMod val="75000"/>
                </a:srgbClr>
              </a:buClr>
              <a:buSzTx/>
              <a:defRPr/>
            </a:pPr>
            <a:r>
              <a:rPr lang="uk-UA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групи ПН18М</a:t>
            </a:r>
          </a:p>
          <a:p>
            <a:pPr lvl="0" defTabSz="360000">
              <a:spcBef>
                <a:spcPts val="0"/>
              </a:spcBef>
              <a:buClr>
                <a:srgbClr val="353535">
                  <a:lumMod val="75000"/>
                </a:srgbClr>
              </a:buClr>
              <a:buSzTx/>
              <a:defRPr/>
            </a:pPr>
            <a:r>
              <a:rPr lang="uk-UA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природничо-географічного факультету</a:t>
            </a:r>
          </a:p>
          <a:p>
            <a:pPr lvl="0" defTabSz="360000">
              <a:spcBef>
                <a:spcPts val="0"/>
              </a:spcBef>
              <a:buClr>
                <a:srgbClr val="353535">
                  <a:lumMod val="75000"/>
                </a:srgbClr>
              </a:buClr>
              <a:buSzTx/>
              <a:defRPr/>
            </a:pPr>
            <a:r>
              <a:rPr lang="uk-UA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спеціальність 014 Середня освіта (Природничі науки)</a:t>
            </a:r>
            <a:br>
              <a:rPr lang="uk-UA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</a:t>
            </a:r>
            <a:r>
              <a:rPr lang="uk-UA" cap="none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керівник: </a:t>
            </a:r>
          </a:p>
          <a:p>
            <a:pPr defTabSz="360000">
              <a:spcBef>
                <a:spcPts val="0"/>
              </a:spcBef>
              <a:buClr>
                <a:srgbClr val="353535">
                  <a:lumMod val="75000"/>
                </a:srgbClr>
              </a:buClr>
              <a:buSzTx/>
              <a:defRPr/>
            </a:pPr>
            <a:r>
              <a:rPr lang="ru-RU" cap="none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д.пед.н., доцент </a:t>
            </a:r>
            <a:r>
              <a:rPr lang="ru-RU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Подопригора Наталія Володимирівна</a:t>
            </a:r>
          </a:p>
          <a:p>
            <a:pPr lvl="0" defTabSz="360000">
              <a:spcBef>
                <a:spcPts val="0"/>
              </a:spcBef>
              <a:buClr>
                <a:srgbClr val="353535">
                  <a:lumMod val="75000"/>
                </a:srgbClr>
              </a:buClr>
              <a:buSzTx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29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9564"/>
          </a:xfrm>
        </p:spPr>
        <p:txBody>
          <a:bodyPr/>
          <a:lstStyle/>
          <a:p>
            <a:r>
              <a:rPr lang="uk-UA" b="1" dirty="0" smtClean="0"/>
              <a:t>Приклади ігор та ігрових завдань: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52" y="2516278"/>
            <a:ext cx="6475794" cy="419576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9" y="2165916"/>
            <a:ext cx="6084243" cy="3887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1418" y="1436737"/>
            <a:ext cx="7167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- ігри з використанням додатку </a:t>
            </a:r>
            <a:r>
              <a:rPr lang="en-US" sz="2400" dirty="0" smtClean="0"/>
              <a:t>Learning Apps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43161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8309" y="494575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- </a:t>
            </a:r>
            <a:r>
              <a:rPr lang="uk-UA" sz="2400" dirty="0"/>
              <a:t>р</a:t>
            </a:r>
            <a:r>
              <a:rPr lang="uk-UA" sz="2400" dirty="0" smtClean="0"/>
              <a:t>ебуси </a:t>
            </a:r>
            <a:endParaRPr lang="ru-RU" sz="2400" dirty="0"/>
          </a:p>
        </p:txBody>
      </p:sp>
      <p:pic>
        <p:nvPicPr>
          <p:cNvPr id="4" name="Рисунок 3" descr="D:\23016.00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09" y="1467722"/>
            <a:ext cx="4074160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961127" y="3704919"/>
            <a:ext cx="298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Ребус з </a:t>
            </a:r>
            <a:r>
              <a:rPr lang="ru-RU" dirty="0" err="1" smtClean="0"/>
              <a:t>фізики</a:t>
            </a:r>
            <a:r>
              <a:rPr lang="ru-RU" dirty="0" smtClean="0"/>
              <a:t> «</a:t>
            </a:r>
            <a:r>
              <a:rPr lang="ru-RU" dirty="0" err="1" smtClean="0"/>
              <a:t>Період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Рисунок 5" descr="D:\магістерська\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828" y="766364"/>
            <a:ext cx="3915848" cy="1886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029244" y="2740171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Ребус з </a:t>
            </a:r>
            <a:r>
              <a:rPr lang="ru-RU" dirty="0" err="1" smtClean="0"/>
              <a:t>біології</a:t>
            </a:r>
            <a:r>
              <a:rPr lang="ru-RU" dirty="0" smtClean="0"/>
              <a:t> «</a:t>
            </a:r>
            <a:r>
              <a:rPr lang="ru-RU" dirty="0" err="1" smtClean="0"/>
              <a:t>Тварина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8" name="Рисунок 7" descr="D:\unnamed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469" y="3515863"/>
            <a:ext cx="4468804" cy="1970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634471" y="5552871"/>
            <a:ext cx="2789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Ребус з </a:t>
            </a:r>
            <a:r>
              <a:rPr lang="ru-RU" dirty="0" err="1" smtClean="0"/>
              <a:t>хімії</a:t>
            </a:r>
            <a:r>
              <a:rPr lang="ru-RU" dirty="0" smtClean="0"/>
              <a:t> «Кислота»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84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005" y="301392"/>
            <a:ext cx="8946541" cy="806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/>
              <a:t>- ігрові завдання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8005" y="1006166"/>
            <a:ext cx="92534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«Ви </a:t>
            </a:r>
            <a:r>
              <a:rPr lang="ru-RU" dirty="0" err="1" smtClean="0"/>
              <a:t>забули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на </a:t>
            </a:r>
            <a:r>
              <a:rPr lang="ru-RU" dirty="0" err="1" smtClean="0"/>
              <a:t>плиті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кип’ячий</a:t>
            </a:r>
            <a:r>
              <a:rPr lang="ru-RU" dirty="0" smtClean="0"/>
              <a:t> чайник. </a:t>
            </a:r>
            <a:r>
              <a:rPr lang="ru-RU" dirty="0" err="1" smtClean="0"/>
              <a:t>Буває</a:t>
            </a:r>
            <a:r>
              <a:rPr lang="ru-RU" dirty="0" smtClean="0"/>
              <a:t>! Коли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прибігли</a:t>
            </a:r>
            <a:r>
              <a:rPr lang="ru-RU" dirty="0" smtClean="0"/>
              <a:t> на кухню, то </a:t>
            </a:r>
            <a:r>
              <a:rPr lang="ru-RU" dirty="0" err="1" smtClean="0"/>
              <a:t>виявили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води «втекла». «</a:t>
            </a:r>
            <a:r>
              <a:rPr lang="ru-RU" dirty="0" err="1" smtClean="0"/>
              <a:t>Розслідування</a:t>
            </a:r>
            <a:r>
              <a:rPr lang="ru-RU" dirty="0" smtClean="0"/>
              <a:t>» </a:t>
            </a:r>
            <a:r>
              <a:rPr lang="ru-RU" dirty="0" err="1" smtClean="0"/>
              <a:t>показує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вода </a:t>
            </a:r>
            <a:r>
              <a:rPr lang="ru-RU" dirty="0" err="1" smtClean="0"/>
              <a:t>перекочувала</a:t>
            </a:r>
            <a:r>
              <a:rPr lang="ru-RU" dirty="0" smtClean="0"/>
              <a:t> на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предмети</a:t>
            </a:r>
            <a:r>
              <a:rPr lang="ru-RU" dirty="0" smtClean="0"/>
              <a:t> (особливо на </a:t>
            </a:r>
            <a:r>
              <a:rPr lang="ru-RU" dirty="0" err="1" smtClean="0"/>
              <a:t>холодні</a:t>
            </a:r>
            <a:r>
              <a:rPr lang="ru-RU" dirty="0" smtClean="0"/>
              <a:t>): на </a:t>
            </a:r>
            <a:r>
              <a:rPr lang="ru-RU" dirty="0" err="1" smtClean="0"/>
              <a:t>скло</a:t>
            </a:r>
            <a:r>
              <a:rPr lang="ru-RU" dirty="0" smtClean="0"/>
              <a:t> </a:t>
            </a:r>
            <a:r>
              <a:rPr lang="ru-RU" dirty="0" err="1" smtClean="0"/>
              <a:t>вікон</a:t>
            </a:r>
            <a:r>
              <a:rPr lang="ru-RU" dirty="0" smtClean="0"/>
              <a:t>, </a:t>
            </a:r>
            <a:r>
              <a:rPr lang="ru-RU" dirty="0" err="1" smtClean="0"/>
              <a:t>стіну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сторони</a:t>
            </a:r>
            <a:r>
              <a:rPr lang="ru-RU" dirty="0" smtClean="0"/>
              <a:t> </a:t>
            </a:r>
            <a:r>
              <a:rPr lang="ru-RU" dirty="0" err="1" smtClean="0"/>
              <a:t>вулиці</a:t>
            </a:r>
            <a:r>
              <a:rPr lang="ru-RU" dirty="0" smtClean="0"/>
              <a:t>... і </a:t>
            </a:r>
            <a:r>
              <a:rPr lang="ru-RU" dirty="0" err="1" smtClean="0"/>
              <a:t>осіла</a:t>
            </a:r>
            <a:r>
              <a:rPr lang="ru-RU" dirty="0" smtClean="0"/>
              <a:t> на них у </a:t>
            </a:r>
            <a:r>
              <a:rPr lang="ru-RU" dirty="0" err="1" smtClean="0"/>
              <a:t>вигляді</a:t>
            </a:r>
            <a:r>
              <a:rPr lang="ru-RU" dirty="0" smtClean="0"/>
              <a:t> маленьких </a:t>
            </a:r>
            <a:r>
              <a:rPr lang="ru-RU" dirty="0" err="1" smtClean="0"/>
              <a:t>крапельок</a:t>
            </a:r>
            <a:r>
              <a:rPr lang="ru-RU" dirty="0" smtClean="0"/>
              <a:t>. </a:t>
            </a:r>
            <a:r>
              <a:rPr lang="ru-RU" dirty="0" err="1" smtClean="0"/>
              <a:t>Чи</a:t>
            </a:r>
            <a:r>
              <a:rPr lang="ru-RU" dirty="0" smtClean="0"/>
              <a:t> вся вода, </a:t>
            </a:r>
            <a:r>
              <a:rPr lang="ru-RU" dirty="0" err="1" smtClean="0"/>
              <a:t>що</a:t>
            </a:r>
            <a:r>
              <a:rPr lang="ru-RU" dirty="0" smtClean="0"/>
              <a:t> «втекла» </a:t>
            </a:r>
            <a:r>
              <a:rPr lang="ru-RU" dirty="0" err="1" smtClean="0"/>
              <a:t>осіла</a:t>
            </a:r>
            <a:r>
              <a:rPr lang="ru-RU" dirty="0" smtClean="0"/>
              <a:t> – </a:t>
            </a:r>
            <a:r>
              <a:rPr lang="ru-RU" dirty="0" err="1" smtClean="0"/>
              <a:t>сказати</a:t>
            </a:r>
            <a:r>
              <a:rPr lang="ru-RU" dirty="0" smtClean="0"/>
              <a:t> </a:t>
            </a:r>
            <a:r>
              <a:rPr lang="ru-RU" dirty="0" err="1" smtClean="0"/>
              <a:t>важко</a:t>
            </a:r>
            <a:r>
              <a:rPr lang="ru-RU" dirty="0" smtClean="0"/>
              <a:t>. Дайте </a:t>
            </a:r>
            <a:r>
              <a:rPr lang="ru-RU" dirty="0" err="1" smtClean="0"/>
              <a:t>вичерпуюче</a:t>
            </a:r>
            <a:r>
              <a:rPr lang="ru-RU" dirty="0" smtClean="0"/>
              <a:t> </a:t>
            </a:r>
            <a:r>
              <a:rPr lang="ru-RU" dirty="0" err="1" smtClean="0"/>
              <a:t>фізичне</a:t>
            </a:r>
            <a:r>
              <a:rPr lang="ru-RU" dirty="0" smtClean="0"/>
              <a:t> </a:t>
            </a:r>
            <a:r>
              <a:rPr lang="ru-RU" dirty="0" err="1" smtClean="0"/>
              <a:t>пояснення</a:t>
            </a:r>
            <a:r>
              <a:rPr lang="ru-RU" dirty="0" smtClean="0"/>
              <a:t>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сталося</a:t>
            </a:r>
            <a:r>
              <a:rPr lang="ru-RU" dirty="0" smtClean="0"/>
              <a:t>. І </a:t>
            </a:r>
            <a:r>
              <a:rPr lang="ru-RU" dirty="0" err="1" smtClean="0"/>
              <a:t>придбайте</a:t>
            </a:r>
            <a:r>
              <a:rPr lang="ru-RU" dirty="0" smtClean="0"/>
              <a:t> чайник </a:t>
            </a:r>
            <a:r>
              <a:rPr lang="ru-RU" dirty="0" err="1" smtClean="0"/>
              <a:t>зі</a:t>
            </a:r>
            <a:r>
              <a:rPr lang="ru-RU" dirty="0" smtClean="0"/>
              <a:t> свистком!»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329" y="3591489"/>
            <a:ext cx="3912897" cy="30065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40" y="3591489"/>
            <a:ext cx="4590160" cy="300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10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3852" y="652388"/>
            <a:ext cx="9404723" cy="140053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547" y="169383"/>
            <a:ext cx="2794715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smtClean="0"/>
              <a:t>РОЗДІЛ ІІІ</a:t>
            </a:r>
            <a:br>
              <a:rPr lang="uk-UA" b="1" smtClean="0"/>
            </a:br>
            <a:endParaRPr lang="ru-RU" b="1" dirty="0"/>
          </a:p>
        </p:txBody>
      </p:sp>
      <p:pic>
        <p:nvPicPr>
          <p:cNvPr id="5" name="Рисунок 4" descr="C:\Users\wer\Desktop\0-02-05-e97123f1c9014fdc904465777bbc1a3272a52cd00cd8eb902290c839ae507a8e_63812e6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390" y="266021"/>
            <a:ext cx="4842457" cy="6205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9354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662" y="993631"/>
            <a:ext cx="9404723" cy="1400530"/>
          </a:xfrm>
        </p:spPr>
        <p:txBody>
          <a:bodyPr/>
          <a:lstStyle/>
          <a:p>
            <a:pPr algn="ctr"/>
            <a:r>
              <a:rPr lang="ru-RU" sz="2800" b="1" dirty="0" smtClean="0"/>
              <a:t>Таб. 1. </a:t>
            </a:r>
            <a:r>
              <a:rPr lang="ru-RU" sz="2800" b="1" dirty="0" err="1" smtClean="0"/>
              <a:t>Результати</a:t>
            </a:r>
            <a:r>
              <a:rPr lang="ru-RU" sz="2800" b="1" dirty="0" smtClean="0"/>
              <a:t> </a:t>
            </a:r>
            <a:r>
              <a:rPr lang="ru-RU" sz="2800" b="1" dirty="0" err="1"/>
              <a:t>вхідного</a:t>
            </a:r>
            <a:r>
              <a:rPr lang="ru-RU" sz="2800" b="1" dirty="0"/>
              <a:t> контролю </a:t>
            </a:r>
            <a:r>
              <a:rPr lang="ru-RU" sz="2800" b="1" dirty="0" err="1"/>
              <a:t>знань</a:t>
            </a:r>
            <a:r>
              <a:rPr lang="ru-RU" sz="2800" b="1" dirty="0"/>
              <a:t> </a:t>
            </a:r>
            <a:r>
              <a:rPr lang="ru-RU" sz="2800" b="1" dirty="0" err="1"/>
              <a:t>учнів</a:t>
            </a:r>
            <a:r>
              <a:rPr lang="ru-RU" sz="2800" b="1" dirty="0"/>
              <a:t> та </a:t>
            </a:r>
            <a:r>
              <a:rPr lang="ru-RU" sz="2800" b="1" dirty="0" err="1"/>
              <a:t>їх</a:t>
            </a:r>
            <a:r>
              <a:rPr lang="ru-RU" sz="2800" b="1" dirty="0"/>
              <a:t> </a:t>
            </a:r>
            <a:r>
              <a:rPr lang="ru-RU" sz="2800" b="1" dirty="0" err="1"/>
              <a:t>розподіл</a:t>
            </a:r>
            <a:r>
              <a:rPr lang="ru-RU" sz="2800" b="1" dirty="0"/>
              <a:t> за </a:t>
            </a:r>
            <a:r>
              <a:rPr lang="ru-RU" sz="2800" b="1" dirty="0" err="1"/>
              <a:t>рівнями</a:t>
            </a:r>
            <a:r>
              <a:rPr lang="ru-RU" sz="2800" b="1" dirty="0"/>
              <a:t> </a:t>
            </a:r>
            <a:r>
              <a:rPr lang="ru-RU" sz="2800" b="1" dirty="0" err="1"/>
              <a:t>навчальних</a:t>
            </a:r>
            <a:r>
              <a:rPr lang="ru-RU" sz="2800" b="1" dirty="0"/>
              <a:t> </a:t>
            </a:r>
            <a:r>
              <a:rPr lang="ru-RU" sz="2800" b="1" dirty="0" err="1"/>
              <a:t>досягнень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402430"/>
              </p:ext>
            </p:extLst>
          </p:nvPr>
        </p:nvGraphicFramePr>
        <p:xfrm>
          <a:off x="646111" y="2459323"/>
          <a:ext cx="10831136" cy="35030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77232"/>
                <a:gridCol w="945045"/>
                <a:gridCol w="1309619"/>
                <a:gridCol w="1309619"/>
                <a:gridCol w="1309619"/>
                <a:gridCol w="1309619"/>
                <a:gridCol w="1309619"/>
                <a:gridCol w="1144644"/>
                <a:gridCol w="1016120"/>
              </a:tblGrid>
              <a:tr h="1272136">
                <a:tc rowSpan="2"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Групи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Початковий</a:t>
                      </a:r>
                      <a:endParaRPr lang="ru-RU" sz="1800" dirty="0">
                        <a:effectLst/>
                      </a:endParaRP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рівень </a:t>
                      </a:r>
                      <a:endParaRPr lang="ru-RU" sz="1800" dirty="0">
                        <a:effectLst/>
                      </a:endParaRP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(1-3 балів)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Середній рівень</a:t>
                      </a:r>
                      <a:endParaRPr lang="ru-RU" sz="1800">
                        <a:effectLst/>
                      </a:endParaRP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(4-6 балів)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Достатній рівень</a:t>
                      </a:r>
                      <a:endParaRPr lang="ru-RU" sz="1800">
                        <a:effectLst/>
                      </a:endParaRP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(7-9 балів)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Високий рівень</a:t>
                      </a:r>
                      <a:endParaRPr lang="ru-RU" sz="1800">
                        <a:effectLst/>
                      </a:endParaRP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(10-12 балів)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</a:rPr>
                        <a:t>кільк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</a:rPr>
                        <a:t>кільк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</a:rPr>
                        <a:t>кільк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</a:rPr>
                        <a:t>кільк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38623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ЕГ: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6.3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6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</a:rPr>
                        <a:t>18.7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</a:rPr>
                        <a:t>10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</a:rPr>
                        <a:t>31.3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14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</a:rPr>
                        <a:t>43.7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838623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КГ: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</a:rPr>
                        <a:t>14.3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</a:rPr>
                        <a:t>17.9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</a:rPr>
                        <a:t>28.6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</a:rPr>
                        <a:t>39.2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201081"/>
              </p:ext>
            </p:extLst>
          </p:nvPr>
        </p:nvGraphicFramePr>
        <p:xfrm>
          <a:off x="852085" y="4545701"/>
          <a:ext cx="809290" cy="366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Формула" r:id="rId3" imgW="508000" imgH="228600" progId="Equation.3">
                  <p:embed/>
                </p:oleObj>
              </mc:Choice>
              <mc:Fallback>
                <p:oleObj name="Формула" r:id="rId3" imgW="5080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085" y="4545701"/>
                        <a:ext cx="809290" cy="3664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705815"/>
              </p:ext>
            </p:extLst>
          </p:nvPr>
        </p:nvGraphicFramePr>
        <p:xfrm>
          <a:off x="859564" y="5339469"/>
          <a:ext cx="809290" cy="39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Формула" r:id="rId5" imgW="495000" imgH="241200" progId="Equation.3">
                  <p:embed/>
                </p:oleObj>
              </mc:Choice>
              <mc:Fallback>
                <p:oleObj name="Формула" r:id="rId5" imgW="495000" imgH="241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564" y="5339469"/>
                        <a:ext cx="809290" cy="39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0124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2629" y="542870"/>
            <a:ext cx="9404723" cy="1400530"/>
          </a:xfrm>
        </p:spPr>
        <p:txBody>
          <a:bodyPr/>
          <a:lstStyle/>
          <a:p>
            <a:pPr algn="ctr"/>
            <a:r>
              <a:rPr lang="ru-RU" sz="2800" b="1" dirty="0" smtClean="0"/>
              <a:t>Таб. 2. </a:t>
            </a:r>
            <a:r>
              <a:rPr lang="ru-RU" sz="2800" b="1" dirty="0" err="1" smtClean="0"/>
              <a:t>Розподіл</a:t>
            </a:r>
            <a:r>
              <a:rPr lang="ru-RU" sz="2800" b="1" dirty="0" smtClean="0"/>
              <a:t> </a:t>
            </a:r>
            <a:r>
              <a:rPr lang="ru-RU" sz="2800" b="1" dirty="0" err="1"/>
              <a:t>учнів</a:t>
            </a:r>
            <a:r>
              <a:rPr lang="ru-RU" sz="2800" b="1" dirty="0"/>
              <a:t> за </a:t>
            </a:r>
            <a:r>
              <a:rPr lang="ru-RU" sz="2800" b="1" dirty="0" err="1"/>
              <a:t>рівнями</a:t>
            </a:r>
            <a:r>
              <a:rPr lang="ru-RU" sz="2800" b="1" dirty="0"/>
              <a:t> </a:t>
            </a:r>
            <a:r>
              <a:rPr lang="ru-RU" sz="2800" b="1" dirty="0" err="1"/>
              <a:t>активності</a:t>
            </a:r>
            <a:r>
              <a:rPr lang="ru-RU" sz="2800" b="1" dirty="0"/>
              <a:t> </a:t>
            </a:r>
            <a:r>
              <a:rPr lang="ru-RU" sz="2800" b="1" dirty="0" err="1"/>
              <a:t>пізнавальної</a:t>
            </a:r>
            <a:r>
              <a:rPr lang="ru-RU" sz="2800" b="1" dirty="0"/>
              <a:t> </a:t>
            </a:r>
            <a:r>
              <a:rPr lang="ru-RU" sz="2800" b="1" dirty="0" err="1"/>
              <a:t>діяльності</a:t>
            </a:r>
            <a:r>
              <a:rPr lang="ru-RU" sz="2800" b="1" dirty="0"/>
              <a:t> на початку </a:t>
            </a:r>
            <a:r>
              <a:rPr lang="ru-RU" sz="2800" b="1" dirty="0" err="1"/>
              <a:t>експерименту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744862"/>
              </p:ext>
            </p:extLst>
          </p:nvPr>
        </p:nvGraphicFramePr>
        <p:xfrm>
          <a:off x="953035" y="1853248"/>
          <a:ext cx="9981127" cy="41225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64511"/>
                <a:gridCol w="1319467"/>
                <a:gridCol w="1319467"/>
                <a:gridCol w="1319467"/>
                <a:gridCol w="1255621"/>
                <a:gridCol w="1255621"/>
                <a:gridCol w="1146973"/>
              </a:tblGrid>
              <a:tr h="210813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       Групи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Достатній рівень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(1-8 балів)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Середній рівень</a:t>
                      </a:r>
                      <a:endParaRPr lang="ru-RU" sz="2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(9-16 балів)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Високий рівень</a:t>
                      </a:r>
                      <a:endParaRPr lang="ru-RU" sz="2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(17-24 балів)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1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</a:rPr>
                        <a:t>кільк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    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</a:rPr>
                        <a:t>кільк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   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</a:rPr>
                        <a:t>кільк</a:t>
                      </a:r>
                      <a:r>
                        <a:rPr lang="uk-UA" sz="2000" dirty="0">
                          <a:effectLst/>
                        </a:rPr>
                        <a:t>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   </a:t>
                      </a: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671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ЕГ: </a:t>
                      </a:r>
                      <a:r>
                        <a:rPr lang="uk-UA" sz="2000" dirty="0" err="1">
                          <a:effectLst/>
                        </a:rPr>
                        <a:t>п</a:t>
                      </a:r>
                      <a:r>
                        <a:rPr lang="uk-UA" sz="2000" baseline="-25000" dirty="0" err="1">
                          <a:effectLst/>
                        </a:rPr>
                        <a:t>х</a:t>
                      </a:r>
                      <a:r>
                        <a:rPr lang="uk-UA" sz="2000" baseline="-25000" dirty="0">
                          <a:effectLst/>
                        </a:rPr>
                        <a:t> </a:t>
                      </a:r>
                      <a:r>
                        <a:rPr lang="uk-UA" sz="2000" dirty="0">
                          <a:effectLst/>
                        </a:rPr>
                        <a:t>= 32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18,8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56,2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671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КГ: </a:t>
                      </a:r>
                      <a:r>
                        <a:rPr lang="uk-UA" sz="2000" dirty="0" err="1">
                          <a:effectLst/>
                        </a:rPr>
                        <a:t>п</a:t>
                      </a:r>
                      <a:r>
                        <a:rPr lang="uk-UA" sz="2000" baseline="-25000" dirty="0" err="1">
                          <a:effectLst/>
                        </a:rPr>
                        <a:t>у</a:t>
                      </a:r>
                      <a:r>
                        <a:rPr lang="uk-UA" sz="2000" baseline="-25000" dirty="0">
                          <a:effectLst/>
                        </a:rPr>
                        <a:t> </a:t>
                      </a:r>
                      <a:r>
                        <a:rPr lang="uk-UA" sz="2000" dirty="0">
                          <a:effectLst/>
                        </a:rPr>
                        <a:t>= 28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21,4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32,1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46,5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60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992" y="839084"/>
            <a:ext cx="9404723" cy="1400530"/>
          </a:xfrm>
        </p:spPr>
        <p:txBody>
          <a:bodyPr/>
          <a:lstStyle/>
          <a:p>
            <a:pPr algn="ctr"/>
            <a:r>
              <a:rPr lang="uk-UA" sz="2800" b="1" dirty="0" err="1" smtClean="0"/>
              <a:t>Таб</a:t>
            </a:r>
            <a:r>
              <a:rPr lang="uk-UA" sz="2800" b="1" dirty="0" smtClean="0"/>
              <a:t>. 3. Результати </a:t>
            </a:r>
            <a:r>
              <a:rPr lang="uk-UA" sz="2800" b="1" dirty="0"/>
              <a:t>підсумкового контролю знань учнів та їх </a:t>
            </a:r>
            <a:r>
              <a:rPr lang="uk-UA" sz="2800" b="1" dirty="0" smtClean="0"/>
              <a:t>розподіл</a:t>
            </a:r>
            <a:r>
              <a:rPr lang="ru-RU" dirty="0" smtClean="0"/>
              <a:t> </a:t>
            </a:r>
            <a:r>
              <a:rPr lang="uk-UA" sz="2800" b="1" dirty="0" smtClean="0"/>
              <a:t>за </a:t>
            </a:r>
            <a:r>
              <a:rPr lang="uk-UA" sz="2800" b="1" dirty="0"/>
              <a:t>рівнями навчальних досягнень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1035050"/>
              </p:ext>
            </p:extLst>
          </p:nvPr>
        </p:nvGraphicFramePr>
        <p:xfrm>
          <a:off x="337018" y="2645255"/>
          <a:ext cx="11131617" cy="37684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57873"/>
                <a:gridCol w="1257873"/>
                <a:gridCol w="1237835"/>
                <a:gridCol w="1237835"/>
                <a:gridCol w="1224478"/>
                <a:gridCol w="1395905"/>
                <a:gridCol w="1395905"/>
                <a:gridCol w="1395905"/>
                <a:gridCol w="728008"/>
              </a:tblGrid>
              <a:tr h="1477693">
                <a:tc rowSpan="2"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Групи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Початковий</a:t>
                      </a:r>
                      <a:endParaRPr lang="ru-RU" sz="2000">
                        <a:effectLst/>
                      </a:endParaRP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рівень </a:t>
                      </a:r>
                      <a:endParaRPr lang="ru-RU" sz="2000">
                        <a:effectLst/>
                      </a:endParaRP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(1-3 балів)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Середній рівень</a:t>
                      </a:r>
                      <a:endParaRPr lang="ru-RU" sz="2000">
                        <a:effectLst/>
                      </a:endParaRP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(4-6 балів)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Достатній рівень</a:t>
                      </a:r>
                      <a:endParaRPr lang="ru-RU" sz="2000">
                        <a:effectLst/>
                      </a:endParaRP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(7-9 балів)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Високий рівень  </a:t>
                      </a:r>
                      <a:endParaRPr lang="ru-RU" sz="2000">
                        <a:effectLst/>
                      </a:endParaRP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(10-12 балів)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68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solidFill>
                            <a:schemeClr val="bg1"/>
                          </a:solidFill>
                          <a:effectLst/>
                        </a:rPr>
                        <a:t>кільк</a:t>
                      </a: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solidFill>
                            <a:schemeClr val="bg1"/>
                          </a:solidFill>
                          <a:effectLst/>
                        </a:rPr>
                        <a:t>кільк</a:t>
                      </a: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solidFill>
                            <a:schemeClr val="bg1"/>
                          </a:solidFill>
                          <a:effectLst/>
                        </a:rPr>
                        <a:t>кільк</a:t>
                      </a: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solidFill>
                            <a:schemeClr val="bg1"/>
                          </a:solidFill>
                          <a:effectLst/>
                        </a:rPr>
                        <a:t>кільк</a:t>
                      </a: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37513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ЕГ: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6.3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15.6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31.3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46.8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906349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КГ: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bg1"/>
                          </a:solidFill>
                          <a:effectLst/>
                        </a:rPr>
                        <a:t>10.7</a:t>
                      </a:r>
                      <a:endParaRPr lang="ru-RU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bg1"/>
                          </a:solidFill>
                          <a:effectLst/>
                        </a:rPr>
                        <a:t>28.6</a:t>
                      </a:r>
                      <a:endParaRPr lang="ru-RU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ru-RU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35.7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520362"/>
              </p:ext>
            </p:extLst>
          </p:nvPr>
        </p:nvGraphicFramePr>
        <p:xfrm>
          <a:off x="401414" y="4963039"/>
          <a:ext cx="1013428" cy="458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Формула" r:id="rId3" imgW="508000" imgH="228600" progId="Equation.3">
                  <p:embed/>
                </p:oleObj>
              </mc:Choice>
              <mc:Fallback>
                <p:oleObj name="Формула" r:id="rId3" imgW="5080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414" y="4963039"/>
                        <a:ext cx="1013428" cy="4589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15474"/>
              </p:ext>
            </p:extLst>
          </p:nvPr>
        </p:nvGraphicFramePr>
        <p:xfrm>
          <a:off x="429338" y="5813045"/>
          <a:ext cx="1013428" cy="47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Формула" r:id="rId5" imgW="508000" imgH="241300" progId="Equation.3">
                  <p:embed/>
                </p:oleObj>
              </mc:Choice>
              <mc:Fallback>
                <p:oleObj name="Формула" r:id="rId5" imgW="5080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338" y="5813045"/>
                        <a:ext cx="1013428" cy="478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8143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4912" y="652388"/>
            <a:ext cx="9404723" cy="1400530"/>
          </a:xfrm>
        </p:spPr>
        <p:txBody>
          <a:bodyPr/>
          <a:lstStyle/>
          <a:p>
            <a:pPr algn="ctr"/>
            <a:r>
              <a:rPr lang="ru-RU" sz="2800" dirty="0" err="1"/>
              <a:t>Рівні</a:t>
            </a:r>
            <a:r>
              <a:rPr lang="ru-RU" sz="2800" dirty="0"/>
              <a:t> </a:t>
            </a:r>
            <a:r>
              <a:rPr lang="ru-RU" sz="2800" dirty="0" err="1"/>
              <a:t>навчальних</a:t>
            </a:r>
            <a:r>
              <a:rPr lang="ru-RU" sz="2800" dirty="0"/>
              <a:t> </a:t>
            </a:r>
            <a:r>
              <a:rPr lang="ru-RU" sz="2800" dirty="0" err="1"/>
              <a:t>досягнень</a:t>
            </a:r>
            <a:r>
              <a:rPr lang="ru-RU" sz="2800" dirty="0"/>
              <a:t> </a:t>
            </a:r>
            <a:r>
              <a:rPr lang="ru-RU" sz="2800" dirty="0" err="1"/>
              <a:t>учнів</a:t>
            </a:r>
            <a:r>
              <a:rPr lang="ru-RU" sz="2800" dirty="0"/>
              <a:t>: а) на початку </a:t>
            </a:r>
            <a:r>
              <a:rPr lang="ru-RU" sz="2800" dirty="0" err="1"/>
              <a:t>експерименту</a:t>
            </a:r>
            <a:r>
              <a:rPr lang="ru-RU" sz="2800" dirty="0"/>
              <a:t>; б) </a:t>
            </a:r>
            <a:r>
              <a:rPr lang="ru-RU" sz="2800" dirty="0" err="1"/>
              <a:t>наприкінці</a:t>
            </a:r>
            <a:r>
              <a:rPr lang="ru-RU" sz="2800" dirty="0"/>
              <a:t> </a:t>
            </a:r>
            <a:r>
              <a:rPr lang="ru-RU" sz="2800" dirty="0" err="1"/>
              <a:t>експерименту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85" y="2052918"/>
            <a:ext cx="4977797" cy="46119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274" y="2052918"/>
            <a:ext cx="4903706" cy="461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85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387" y="465597"/>
            <a:ext cx="9404723" cy="1400530"/>
          </a:xfrm>
        </p:spPr>
        <p:txBody>
          <a:bodyPr/>
          <a:lstStyle/>
          <a:p>
            <a:pPr algn="ctr"/>
            <a:r>
              <a:rPr lang="ru-RU" sz="2800" b="1" dirty="0" smtClean="0"/>
              <a:t>Таб. 4. </a:t>
            </a:r>
            <a:r>
              <a:rPr lang="ru-RU" sz="2800" b="1" dirty="0" err="1" smtClean="0"/>
              <a:t>Розподіл</a:t>
            </a:r>
            <a:r>
              <a:rPr lang="ru-RU" sz="2800" b="1" dirty="0" smtClean="0"/>
              <a:t> </a:t>
            </a:r>
            <a:r>
              <a:rPr lang="ru-RU" sz="2800" b="1" dirty="0" err="1"/>
              <a:t>учнів</a:t>
            </a:r>
            <a:r>
              <a:rPr lang="ru-RU" sz="2800" b="1" dirty="0"/>
              <a:t> за </a:t>
            </a:r>
            <a:r>
              <a:rPr lang="ru-RU" sz="2800" b="1" dirty="0" err="1"/>
              <a:t>рівнями</a:t>
            </a:r>
            <a:r>
              <a:rPr lang="ru-RU" sz="2800" b="1" dirty="0"/>
              <a:t> </a:t>
            </a:r>
            <a:r>
              <a:rPr lang="ru-RU" sz="2800" b="1" dirty="0" err="1"/>
              <a:t>активності</a:t>
            </a:r>
            <a:r>
              <a:rPr lang="ru-RU" sz="2800" b="1" dirty="0"/>
              <a:t> </a:t>
            </a:r>
            <a:r>
              <a:rPr lang="ru-RU" sz="2800" b="1" dirty="0" err="1"/>
              <a:t>пізнавальної</a:t>
            </a:r>
            <a:r>
              <a:rPr lang="ru-RU" sz="2800" b="1" dirty="0"/>
              <a:t> </a:t>
            </a:r>
            <a:r>
              <a:rPr lang="ru-RU" sz="2800" b="1" dirty="0" err="1"/>
              <a:t>діяльності</a:t>
            </a:r>
            <a:r>
              <a:rPr lang="ru-RU" sz="2800" b="1" dirty="0"/>
              <a:t> </a:t>
            </a:r>
            <a:r>
              <a:rPr lang="ru-RU" sz="2800" b="1" dirty="0" err="1"/>
              <a:t>наприкінці</a:t>
            </a:r>
            <a:r>
              <a:rPr lang="ru-RU" sz="2800" b="1" dirty="0"/>
              <a:t> </a:t>
            </a:r>
            <a:r>
              <a:rPr lang="ru-RU" sz="2800" b="1" dirty="0" err="1"/>
              <a:t>експерименту</a:t>
            </a:r>
            <a:r>
              <a:rPr lang="ru-RU" sz="2800" b="1" dirty="0"/>
              <a:t>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278648"/>
              </p:ext>
            </p:extLst>
          </p:nvPr>
        </p:nvGraphicFramePr>
        <p:xfrm>
          <a:off x="512454" y="1866127"/>
          <a:ext cx="10676587" cy="43659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88005"/>
                <a:gridCol w="1531022"/>
                <a:gridCol w="1531022"/>
                <a:gridCol w="1531022"/>
                <a:gridCol w="1285462"/>
                <a:gridCol w="1345250"/>
                <a:gridCol w="864804"/>
              </a:tblGrid>
              <a:tr h="178233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     Групи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Достатній рівень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(1-8 балів)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Середній рівень</a:t>
                      </a:r>
                      <a:endParaRPr lang="ru-RU" sz="2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(9-16 балів)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Високий рівень</a:t>
                      </a:r>
                      <a:endParaRPr lang="ru-RU" sz="2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(17-24 балів)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1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err="1">
                          <a:solidFill>
                            <a:schemeClr val="bg1"/>
                          </a:solidFill>
                          <a:effectLst/>
                        </a:rPr>
                        <a:t>кільк</a:t>
                      </a:r>
                      <a:r>
                        <a:rPr lang="uk-UA" sz="2000" b="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err="1">
                          <a:solidFill>
                            <a:schemeClr val="bg1"/>
                          </a:solidFill>
                          <a:effectLst/>
                        </a:rPr>
                        <a:t>кільк</a:t>
                      </a:r>
                      <a:r>
                        <a:rPr lang="uk-UA" sz="2000" b="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2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>
                          <a:solidFill>
                            <a:schemeClr val="bg1"/>
                          </a:solidFill>
                          <a:effectLst/>
                        </a:rPr>
                        <a:t>кільк.</a:t>
                      </a:r>
                      <a:endParaRPr lang="ru-RU" sz="2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61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ЕГ: </a:t>
                      </a:r>
                      <a:r>
                        <a:rPr lang="uk-UA" sz="2000" dirty="0" err="1">
                          <a:effectLst/>
                        </a:rPr>
                        <a:t>п</a:t>
                      </a:r>
                      <a:r>
                        <a:rPr lang="uk-UA" sz="2000" baseline="-25000" dirty="0" err="1">
                          <a:effectLst/>
                        </a:rPr>
                        <a:t>х</a:t>
                      </a:r>
                      <a:r>
                        <a:rPr lang="uk-UA" sz="2000" baseline="-25000" dirty="0">
                          <a:effectLst/>
                        </a:rPr>
                        <a:t> </a:t>
                      </a:r>
                      <a:r>
                        <a:rPr lang="uk-UA" sz="2000" dirty="0">
                          <a:effectLst/>
                        </a:rPr>
                        <a:t>= 32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9,4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21,9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68,7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860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КГ: п</a:t>
                      </a:r>
                      <a:r>
                        <a:rPr lang="uk-UA" sz="2000" baseline="-25000">
                          <a:effectLst/>
                        </a:rPr>
                        <a:t>у </a:t>
                      </a:r>
                      <a:r>
                        <a:rPr lang="uk-UA" sz="2000">
                          <a:effectLst/>
                        </a:rPr>
                        <a:t>= 28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bg1"/>
                          </a:solidFill>
                          <a:effectLst/>
                        </a:rPr>
                        <a:t>17,9</a:t>
                      </a:r>
                      <a:endParaRPr lang="ru-RU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32,1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3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2" y="2052918"/>
            <a:ext cx="4827868" cy="45410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582" y="2052917"/>
            <a:ext cx="4636364" cy="453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74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ea typeface="Calibri" panose="020F0502020204030204" pitchFamily="34" charset="0"/>
                <a:cs typeface="Times New Roman" panose="02020603050405020304" pitchFamily="18" charset="0"/>
              </a:rPr>
              <a:t>Актуальність дослідження.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1853248"/>
            <a:ext cx="9521631" cy="3416300"/>
          </a:xfrm>
        </p:spPr>
        <p:txBody>
          <a:bodyPr>
            <a:normAutofit fontScale="92500" lnSpcReduction="10000"/>
          </a:bodyPr>
          <a:lstStyle/>
          <a:p>
            <a:pPr indent="450215" algn="just">
              <a:lnSpc>
                <a:spcPct val="150000"/>
              </a:lnSpc>
            </a:pPr>
            <a:r>
              <a:rPr lang="uk-UA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Однією з актуальних проблем активізації пізнавальної діяльності учнів під час вивчення природничих наук є формування їхнього пізнавального інтересу засобами ігрових технологій. При цьому важливим для шкільного віку є впровадження саме активних методів навчання та нестандартних форм педагогічної взаємодії, з-поміж яких в контексті предмету нашого дослідження нами виділено навчальні ігри, що сприяють підвищенню інтересу учнів до вивчення природничих наук засобами значущими для життєдіяльності школяра. </a:t>
            </a:r>
            <a:endParaRPr lang="ru-RU" sz="20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5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5063" y="2814523"/>
            <a:ext cx="9404723" cy="1400530"/>
          </a:xfrm>
        </p:spPr>
        <p:txBody>
          <a:bodyPr/>
          <a:lstStyle/>
          <a:p>
            <a:r>
              <a:rPr lang="uk-UA" sz="6000" b="1" dirty="0" smtClean="0"/>
              <a:t>Дякую за увагу!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05688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3307913"/>
          </a:xfrm>
        </p:spPr>
        <p:txBody>
          <a:bodyPr/>
          <a:lstStyle/>
          <a:p>
            <a:r>
              <a:rPr lang="uk-UA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Мета </a:t>
            </a:r>
            <a:r>
              <a:rPr lang="uk-UA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дослідження</a:t>
            </a:r>
            <a:r>
              <a:rPr lang="uk-UA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uk-UA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Об’єкт дослідження:</a:t>
            </a:r>
            <a:br>
              <a:rPr lang="uk-UA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Предмет дослідження: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244" y="1159098"/>
            <a:ext cx="10161431" cy="5203063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uk-UA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розробка </a:t>
            </a:r>
            <a:r>
              <a:rPr lang="uk-UA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методики активізації пізнавальної діяльності учнів </a:t>
            </a:r>
            <a:r>
              <a:rPr lang="uk-UA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старшої школи </a:t>
            </a:r>
            <a:r>
              <a:rPr lang="uk-UA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навчанні природничих наук засобами ігрових технологій.</a:t>
            </a:r>
            <a:endParaRPr lang="ru-RU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uk-UA" dirty="0" smtClean="0"/>
          </a:p>
          <a:p>
            <a:pPr algn="just"/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     </a:t>
            </a:r>
          </a:p>
          <a:p>
            <a:pPr marL="0" indent="0" algn="just">
              <a:buNone/>
            </a:pPr>
            <a:r>
              <a:rPr lang="uk-UA" dirty="0" smtClean="0"/>
              <a:t>    освітній </a:t>
            </a:r>
            <a:r>
              <a:rPr lang="uk-UA" dirty="0"/>
              <a:t>процес з природничих дисциплін в старшій школі</a:t>
            </a:r>
            <a:r>
              <a:rPr lang="uk-UA" dirty="0" smtClean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uk-UA" dirty="0" smtClean="0"/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uk-UA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uk-UA" dirty="0" smtClean="0"/>
              <a:t>    процес </a:t>
            </a:r>
            <a:r>
              <a:rPr lang="uk-UA" dirty="0"/>
              <a:t>активізації пізнавальної діяльності учнів старшої школи </a:t>
            </a:r>
            <a:r>
              <a:rPr lang="uk-UA" dirty="0" smtClean="0"/>
              <a:t>в навчанні     природничих </a:t>
            </a:r>
            <a:r>
              <a:rPr lang="uk-UA" dirty="0"/>
              <a:t>наук засобами ігрових технологій.</a:t>
            </a: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2553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Завдання </a:t>
            </a:r>
            <a:r>
              <a:rPr lang="uk-UA" b="1" dirty="0"/>
              <a:t>дослідження: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3537" y="1352282"/>
            <a:ext cx="9404722" cy="51901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/>
              <a:t>1</a:t>
            </a:r>
            <a:r>
              <a:rPr lang="uk-UA" dirty="0"/>
              <a:t>. Здійснити аналіз психологічної, педагогічної, методичної літератури та нормативних документів в контексті дослідження активізації пізнавальної діяльності учнів старшої школи в навчанні фізики, хімії, біології та інтегрованих курсів природничих наук засобами ігрових технології.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2. Визначити критерії, показники та рівні активності пізнавальної діяльності учнів старшої школи в навчанні фізики, хімії, біології та інтегрованих курсів природничих наук.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3. Обґрунтувати методичні основи активізації пізнавальної діяльності учнів старшої школи в навчанні природничих наук засобами ігрових технологій.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4. Розробити методику активізації пізнавальної діяльності учнів старшої школи в навчанні природничих наук засобами ігрових технологій.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5. Здійснити експериментальну перевірку методики активізації пізнавальної діяльності учнів старшої школи в навчанні природничих наук засобами ігрових технологій.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311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283" y="156504"/>
            <a:ext cx="9708503" cy="989716"/>
          </a:xfrm>
        </p:spPr>
        <p:txBody>
          <a:bodyPr/>
          <a:lstStyle/>
          <a:p>
            <a:r>
              <a:rPr lang="uk-UA" b="1" dirty="0"/>
              <a:t>Наукова </a:t>
            </a:r>
            <a:r>
              <a:rPr lang="uk-UA" b="1" dirty="0" smtClean="0"/>
              <a:t>новизна:</a:t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Практичне </a:t>
            </a:r>
            <a:r>
              <a:rPr lang="uk-UA" b="1" dirty="0"/>
              <a:t>значення дослідження: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426" y="940159"/>
            <a:ext cx="10290219" cy="5499278"/>
          </a:xfrm>
        </p:spPr>
        <p:txBody>
          <a:bodyPr>
            <a:normAutofit/>
          </a:bodyPr>
          <a:lstStyle/>
          <a:p>
            <a:pPr algn="just"/>
            <a:r>
              <a:rPr lang="uk-UA" i="1" dirty="0"/>
              <a:t> </a:t>
            </a:r>
            <a:r>
              <a:rPr lang="uk-UA" i="1" dirty="0" smtClean="0"/>
              <a:t>  теоретично </a:t>
            </a:r>
            <a:r>
              <a:rPr lang="uk-UA" i="1" dirty="0"/>
              <a:t>обґрунтовано</a:t>
            </a:r>
            <a:r>
              <a:rPr lang="uk-UA" dirty="0"/>
              <a:t> методичні основи активізації пізнавальної діяльності учнів старшої школи в навчанні природничих наук засобами ігрових технологій, до яких нами віднесено: мотиваційно-цільовий компонент (потреби, мотиви, інтереси, прагнення, які визначають бажання брати участь у грі); когнітивний (вибір засобів і способів діяльності); операційно-діяльнісний (дії, операції, які надають можливості реалізувати ігрову мету); результативний (коригування та стимулювання активності в ігровій діяльності).</a:t>
            </a:r>
            <a:endParaRPr lang="ru-RU" dirty="0"/>
          </a:p>
          <a:p>
            <a:pPr algn="just"/>
            <a:r>
              <a:rPr lang="uk-UA" i="1" dirty="0"/>
              <a:t> </a:t>
            </a:r>
            <a:r>
              <a:rPr lang="uk-UA" i="1" dirty="0" smtClean="0"/>
              <a:t>  дістали </a:t>
            </a:r>
            <a:r>
              <a:rPr lang="uk-UA" i="1" dirty="0"/>
              <a:t>подальшого розвитку</a:t>
            </a:r>
            <a:r>
              <a:rPr lang="uk-UA" dirty="0"/>
              <a:t> критерії, показники та рівні активності пізнавальної діяльності учнів старшої школи в навчанні фізики, хімії, біології та інтегрованих курсів природничих наук.</a:t>
            </a:r>
            <a:endParaRPr lang="ru-RU" dirty="0"/>
          </a:p>
          <a:p>
            <a:endParaRPr lang="uk-UA" dirty="0" smtClean="0"/>
          </a:p>
          <a:p>
            <a:endParaRPr lang="uk-UA" dirty="0"/>
          </a:p>
          <a:p>
            <a:pPr algn="just"/>
            <a:r>
              <a:rPr lang="uk-UA" dirty="0"/>
              <a:t>полягає у розробленні та практичній реалізації методики та відповідного методичного забезпечення процесу активізації пізнавальної діяльності учнів старшої школи в навчанні природничих наук засобами ігрових технологій.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382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47" y="169383"/>
            <a:ext cx="2562895" cy="1400530"/>
          </a:xfrm>
        </p:spPr>
        <p:txBody>
          <a:bodyPr/>
          <a:lstStyle/>
          <a:p>
            <a:r>
              <a:rPr lang="uk-UA" b="1" dirty="0" smtClean="0"/>
              <a:t>РОЗДІЛ І</a:t>
            </a:r>
            <a:br>
              <a:rPr lang="uk-UA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015" y="1408974"/>
            <a:ext cx="8946541" cy="419548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D:\image02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83" y="1103576"/>
            <a:ext cx="4823442" cy="5413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image02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781" y="1875310"/>
            <a:ext cx="5860540" cy="3636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669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49" y="452718"/>
            <a:ext cx="3242972" cy="473474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845" y="1024193"/>
            <a:ext cx="3583464" cy="53931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433" y="1480753"/>
            <a:ext cx="3689268" cy="518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09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084" y="780805"/>
            <a:ext cx="9404723" cy="1400530"/>
          </a:xfrm>
        </p:spPr>
        <p:txBody>
          <a:bodyPr/>
          <a:lstStyle/>
          <a:p>
            <a:pPr algn="ctr"/>
            <a:r>
              <a:rPr lang="uk-UA" sz="2400" b="1" dirty="0"/>
              <a:t>Основні компоненти методики активізації ПД учнів старшої школи у процесі навчання природничих наук засобами ІТ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103431"/>
              </p:ext>
            </p:extLst>
          </p:nvPr>
        </p:nvGraphicFramePr>
        <p:xfrm>
          <a:off x="1683838" y="2084658"/>
          <a:ext cx="9040969" cy="4683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6377"/>
                <a:gridCol w="6884592"/>
              </a:tblGrid>
              <a:tr h="578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Структурні компоненти методики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Зміст кожного компоненту методики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/>
                </a:tc>
              </a:tr>
              <a:tr h="1488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Мотиваційно-цільовий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Спрямований: 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- по-перше, на мотивацію навчально-пізнавальної діяльності, їх участі в ігровій діяльності;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- по-друге, на стимулювання інтересу до навчально-ігрової діяльності;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- по-третє, на реальну самооцінку підготовки у природничих дисциплінах.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Включає в себе: потреби, мотиви, інтереси, прагнення, які визначають бажання брати участь у грі.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/>
                </a:tc>
              </a:tr>
              <a:tr h="1157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Когнітивний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/>
                </a:tc>
                <a:tc>
                  <a:txBody>
                    <a:bodyPr/>
                    <a:lstStyle/>
                    <a:p>
                      <a:pPr marL="74295" indent="-74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Ціннісні орієнтації, які ґрунтуються на пізнавальних цінностях:</a:t>
                      </a:r>
                      <a:endParaRPr lang="ru-RU" sz="1200" dirty="0">
                        <a:effectLst/>
                      </a:endParaRPr>
                    </a:p>
                    <a:p>
                      <a:pPr marL="74295" indent="-74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- термінологічні цінності (є основою особистості та відображають зміст діяльності (поняття)).</a:t>
                      </a:r>
                      <a:endParaRPr lang="ru-RU" sz="1200" dirty="0">
                        <a:effectLst/>
                      </a:endParaRPr>
                    </a:p>
                    <a:p>
                      <a:pPr marL="74295" indent="-74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- інструментальні цінності (виступають як способи досягнення мети, формуються у результаті опанування теорією (розуміння, аналіз, синтез, класифікація, узагальнення)).</a:t>
                      </a:r>
                      <a:endParaRPr lang="ru-RU" sz="1200" dirty="0">
                        <a:effectLst/>
                      </a:endParaRPr>
                    </a:p>
                    <a:p>
                      <a:pPr marL="74295" indent="-74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Включає в себе: вибір засобів і способів діяльності.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/>
                </a:tc>
              </a:tr>
              <a:tr h="661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Операційно-діяльнісний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Сукупність знань, умінь і навичок необхідних для досягнення високих результатів в навчальній діяльності учнів.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Включає в себе: дії, операції, які надають можливості реалізувати ігрову мету.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/>
                </a:tc>
              </a:tr>
              <a:tr h="49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Результативний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Контроль навчальної діяльності учнів та АПД.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Включає в себе: коригування та стимулювання активності в ігровій діяльності.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177217"/>
            <a:ext cx="2640168" cy="13038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smtClean="0"/>
              <a:t>РОЗДІЛ ІІ</a:t>
            </a:r>
            <a:br>
              <a:rPr lang="uk-UA" b="1" smtClean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5424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73927" y="2889391"/>
            <a:ext cx="3953814" cy="1256952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/>
              <a:t>Схема використання ігор на </a:t>
            </a:r>
            <a:r>
              <a:rPr lang="uk-UA" b="1" dirty="0" err="1"/>
              <a:t>уроках</a:t>
            </a:r>
            <a:r>
              <a:rPr lang="uk-UA" b="1" dirty="0"/>
              <a:t> природничих дисциплін</a:t>
            </a:r>
            <a:endParaRPr lang="ru-RU" b="1" dirty="0"/>
          </a:p>
        </p:txBody>
      </p:sp>
      <p:pic>
        <p:nvPicPr>
          <p:cNvPr id="4" name="Рисунок 3" descr="C:\Users\wer\Desktop\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262554"/>
            <a:ext cx="7427816" cy="6176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8699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275</TotalTime>
  <Words>1013</Words>
  <Application>Microsoft Office PowerPoint</Application>
  <PresentationFormat>Широкоэкранный</PresentationFormat>
  <Paragraphs>194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Times New Roman</vt:lpstr>
      <vt:lpstr>Wingdings 3</vt:lpstr>
      <vt:lpstr>Ион</vt:lpstr>
      <vt:lpstr>Microsoft Equation 3.0</vt:lpstr>
      <vt:lpstr>  Активізація пізнавальної діяльності учнів у навчанні природничих наук засобами ігрових технологій </vt:lpstr>
      <vt:lpstr>Актуальність дослідження. </vt:lpstr>
      <vt:lpstr>Мета дослідження:   Об’єкт дослідження:   Предмет дослідження:</vt:lpstr>
      <vt:lpstr>Завдання дослідження: </vt:lpstr>
      <vt:lpstr>Наукова новизна:       Практичне значення дослідження:             </vt:lpstr>
      <vt:lpstr>РОЗДІЛ І </vt:lpstr>
      <vt:lpstr>Презентация PowerPoint</vt:lpstr>
      <vt:lpstr>Основні компоненти методики активізації ПД учнів старшої школи у процесі навчання природничих наук засобами ІТ </vt:lpstr>
      <vt:lpstr>Презентация PowerPoint</vt:lpstr>
      <vt:lpstr>Приклади ігор та ігрових завдань:</vt:lpstr>
      <vt:lpstr>Презентация PowerPoint</vt:lpstr>
      <vt:lpstr>Презентация PowerPoint</vt:lpstr>
      <vt:lpstr>Презентация PowerPoint</vt:lpstr>
      <vt:lpstr>Таб. 1. Результати вхідного контролю знань учнів та їх розподіл за рівнями навчальних досягнень </vt:lpstr>
      <vt:lpstr>Таб. 2. Розподіл учнів за рівнями активності пізнавальної діяльності на початку експерименту</vt:lpstr>
      <vt:lpstr>Таб. 3. Результати підсумкового контролю знань учнів та їх розподіл за рівнями навчальних досягнень </vt:lpstr>
      <vt:lpstr>Рівні навчальних досягнень учнів: а) на початку експерименту; б) наприкінці експерименту</vt:lpstr>
      <vt:lpstr>Таб. 4. Розподіл учнів за рівнями активності пізнавальної діяльності наприкінці експерименту 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wer</dc:creator>
  <cp:lastModifiedBy>wer</cp:lastModifiedBy>
  <cp:revision>18</cp:revision>
  <dcterms:created xsi:type="dcterms:W3CDTF">2020-06-22T15:51:15Z</dcterms:created>
  <dcterms:modified xsi:type="dcterms:W3CDTF">2020-06-22T20:26:46Z</dcterms:modified>
</cp:coreProperties>
</file>