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12" Type="http://schemas.openxmlformats.org/officeDocument/2006/relationships/image" Target="../media/image27.jpg"/><Relationship Id="rId17" Type="http://schemas.openxmlformats.org/officeDocument/2006/relationships/image" Target="../media/image32.jpg"/><Relationship Id="rId2" Type="http://schemas.openxmlformats.org/officeDocument/2006/relationships/image" Target="../media/image17.jpg"/><Relationship Id="rId16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5" Type="http://schemas.openxmlformats.org/officeDocument/2006/relationships/image" Target="../media/image3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Relationship Id="rId1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28978"/>
            <a:ext cx="7766936" cy="2280355"/>
          </a:xfrm>
        </p:spPr>
        <p:txBody>
          <a:bodyPr/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Центральноукраїнський державний педагогічний університет                     імені В. Винниченка</a:t>
            </a:r>
            <a:br>
              <a:rPr lang="uk-UA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uk-UA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uk-UA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uk-UA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«Формування уявлень учнів про природничо-наукову картину світу»</a:t>
            </a:r>
            <a:endParaRPr lang="ru-RU" sz="3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2878667"/>
            <a:ext cx="8833555" cy="3736622"/>
          </a:xfrm>
        </p:spPr>
        <p:txBody>
          <a:bodyPr>
            <a:noAutofit/>
          </a:bodyPr>
          <a:lstStyle/>
          <a:p>
            <a:pPr algn="ctr"/>
            <a:r>
              <a:rPr lang="uk-UA" sz="2000" dirty="0" smtClean="0">
                <a:solidFill>
                  <a:srgbClr val="002060"/>
                </a:solidFill>
              </a:rPr>
              <a:t>                                                Виконала</a:t>
            </a:r>
            <a:r>
              <a:rPr lang="uk-UA" sz="2000" dirty="0">
                <a:solidFill>
                  <a:srgbClr val="002060"/>
                </a:solidFill>
              </a:rPr>
              <a:t>: студентка 2 курсу групи ПН18М</a:t>
            </a:r>
            <a:endParaRPr lang="ru-RU" sz="2000" dirty="0">
              <a:solidFill>
                <a:srgbClr val="002060"/>
              </a:solidFill>
            </a:endParaRPr>
          </a:p>
          <a:p>
            <a:pPr algn="ctr"/>
            <a:r>
              <a:rPr lang="uk-UA" sz="2000" dirty="0" smtClean="0">
                <a:solidFill>
                  <a:srgbClr val="002060"/>
                </a:solidFill>
              </a:rPr>
              <a:t>                                    спеціальності 014 «Середня освіта </a:t>
            </a:r>
          </a:p>
          <a:p>
            <a:pPr algn="ctr"/>
            <a:r>
              <a:rPr lang="uk-UA" sz="2000" dirty="0" smtClean="0">
                <a:solidFill>
                  <a:srgbClr val="002060"/>
                </a:solidFill>
              </a:rPr>
              <a:t>               (Природничі науки)»</a:t>
            </a:r>
          </a:p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</a:t>
            </a:r>
            <a:r>
              <a:rPr lang="uk-UA" sz="2400" u="sng" dirty="0" smtClean="0">
                <a:solidFill>
                  <a:schemeClr val="accent1">
                    <a:lumMod val="50000"/>
                  </a:schemeClr>
                </a:solidFill>
              </a:rPr>
              <a:t>Компанієць Зоя Володимирівна</a:t>
            </a:r>
          </a:p>
          <a:p>
            <a:pPr algn="ctr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               </a:t>
            </a:r>
            <a:r>
              <a:rPr lang="uk-UA" sz="2000" b="1" dirty="0" smtClean="0">
                <a:solidFill>
                  <a:srgbClr val="002060"/>
                </a:solidFill>
              </a:rPr>
              <a:t>Науковий керівник</a:t>
            </a:r>
            <a:r>
              <a:rPr lang="uk-UA" sz="2000" b="1" dirty="0">
                <a:solidFill>
                  <a:srgbClr val="002060"/>
                </a:solidFill>
              </a:rPr>
              <a:t>: </a:t>
            </a:r>
            <a:r>
              <a:rPr lang="uk-UA" sz="20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uk-UA" sz="2000" dirty="0" smtClean="0">
                <a:solidFill>
                  <a:srgbClr val="002060"/>
                </a:solidFill>
              </a:rPr>
              <a:t>                                    доктор педагогічних наук, доцент </a:t>
            </a:r>
          </a:p>
          <a:p>
            <a:pPr algn="ctr"/>
            <a:r>
              <a:rPr lang="uk-UA" sz="2000" dirty="0" smtClean="0">
                <a:solidFill>
                  <a:srgbClr val="002060"/>
                </a:solidFill>
              </a:rPr>
              <a:t>                                         </a:t>
            </a:r>
            <a:r>
              <a:rPr lang="uk-UA" sz="2000" u="sng" dirty="0" err="1" smtClean="0">
                <a:solidFill>
                  <a:schemeClr val="accent5">
                    <a:lumMod val="75000"/>
                  </a:schemeClr>
                </a:solidFill>
              </a:rPr>
              <a:t>Подопригора</a:t>
            </a:r>
            <a:r>
              <a:rPr lang="uk-UA" sz="2000" u="sng" dirty="0" smtClean="0">
                <a:solidFill>
                  <a:schemeClr val="accent5">
                    <a:lumMod val="75000"/>
                  </a:schemeClr>
                </a:solidFill>
              </a:rPr>
              <a:t> Наталія Володимирівна </a:t>
            </a:r>
            <a:endParaRPr lang="ru-RU" sz="2000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uk-UA" sz="1400" dirty="0" smtClean="0"/>
          </a:p>
          <a:p>
            <a:pPr algn="ctr"/>
            <a:r>
              <a:rPr lang="uk-UA" dirty="0" smtClean="0">
                <a:solidFill>
                  <a:srgbClr val="00B050"/>
                </a:solidFill>
              </a:rPr>
              <a:t>Кропивницький - 2020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79" y="2878668"/>
            <a:ext cx="4233332" cy="339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00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510" y="304800"/>
            <a:ext cx="11089701" cy="143706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</a:rPr>
              <a:t>РОЗДІЛ ІІ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</a:rPr>
              <a:t>МЕТОДИКА ФОРМУВАННЯ УЯВЛЕНЬ УЧНІВ ПРО ПРИРОДНИЧО-НАУКОВУ КАРТИНУ СВІТУ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6"/>
          <a:stretch/>
        </p:blipFill>
        <p:spPr>
          <a:xfrm>
            <a:off x="914401" y="3286872"/>
            <a:ext cx="5175249" cy="331452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12" y="1535289"/>
            <a:ext cx="5715000" cy="5066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2" y="1535289"/>
            <a:ext cx="5175248" cy="194012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68354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974" y="428979"/>
            <a:ext cx="7732888" cy="139982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3100" b="1" dirty="0">
                <a:solidFill>
                  <a:srgbClr val="002060"/>
                </a:solidFill>
              </a:rPr>
              <a:t>Формування уявлень учнів про природничо-наукову картину світу в практиці навчання природничих </a:t>
            </a:r>
            <a:r>
              <a:rPr lang="uk-UA" sz="3100" b="1" dirty="0" smtClean="0">
                <a:solidFill>
                  <a:srgbClr val="002060"/>
                </a:solidFill>
              </a:rPr>
              <a:t>наук</a:t>
            </a:r>
            <a:br>
              <a:rPr lang="uk-UA" sz="3100" b="1" dirty="0" smtClean="0">
                <a:solidFill>
                  <a:srgbClr val="002060"/>
                </a:solidFill>
              </a:rPr>
            </a:br>
            <a:r>
              <a:rPr lang="uk-UA" sz="2700" b="1" dirty="0" smtClean="0">
                <a:solidFill>
                  <a:srgbClr val="FF0000"/>
                </a:solidFill>
              </a:rPr>
              <a:t>Основна школа                                       </a:t>
            </a:r>
            <a:r>
              <a:rPr lang="uk-UA" sz="2000" b="1" dirty="0" smtClean="0">
                <a:solidFill>
                  <a:srgbClr val="002060"/>
                </a:solidFill>
              </a:rPr>
              <a:t/>
            </a:r>
            <a:br>
              <a:rPr lang="uk-UA" sz="2000" b="1" dirty="0" smtClean="0">
                <a:solidFill>
                  <a:srgbClr val="002060"/>
                </a:solidFill>
              </a:rPr>
            </a:br>
            <a:r>
              <a:rPr lang="uk-UA" sz="2000" b="1" dirty="0" smtClean="0">
                <a:solidFill>
                  <a:srgbClr val="002060"/>
                </a:solidFill>
              </a:rPr>
              <a:t/>
            </a:r>
            <a:br>
              <a:rPr lang="uk-UA" sz="2000" b="1" dirty="0" smtClean="0">
                <a:solidFill>
                  <a:srgbClr val="002060"/>
                </a:solidFill>
              </a:rPr>
            </a:br>
            <a:r>
              <a:rPr lang="uk-UA" sz="2000" b="1" dirty="0">
                <a:solidFill>
                  <a:srgbClr val="002060"/>
                </a:solidFill>
              </a:rPr>
              <a:t/>
            </a:r>
            <a:br>
              <a:rPr lang="uk-UA" sz="2000" b="1" dirty="0">
                <a:solidFill>
                  <a:srgbClr val="002060"/>
                </a:solidFill>
              </a:rPr>
            </a:br>
            <a:r>
              <a:rPr lang="uk-UA" sz="2000" b="1" dirty="0" smtClean="0">
                <a:solidFill>
                  <a:srgbClr val="002060"/>
                </a:solidFill>
              </a:rPr>
              <a:t/>
            </a:r>
            <a:br>
              <a:rPr lang="uk-UA" sz="2000" b="1" dirty="0" smtClean="0">
                <a:solidFill>
                  <a:srgbClr val="002060"/>
                </a:solidFill>
              </a:rPr>
            </a:br>
            <a:r>
              <a:rPr lang="uk-UA" sz="2000" b="1" dirty="0">
                <a:solidFill>
                  <a:srgbClr val="002060"/>
                </a:solidFill>
              </a:rPr>
              <a:t/>
            </a:r>
            <a:br>
              <a:rPr lang="uk-UA" sz="2000" b="1" dirty="0">
                <a:solidFill>
                  <a:srgbClr val="002060"/>
                </a:solidFill>
              </a:rPr>
            </a:br>
            <a:r>
              <a:rPr lang="uk-UA" sz="2000" b="1" dirty="0" smtClean="0">
                <a:solidFill>
                  <a:srgbClr val="002060"/>
                </a:solidFill>
              </a:rPr>
              <a:t/>
            </a:r>
            <a:br>
              <a:rPr lang="uk-UA" sz="2000" b="1" dirty="0" smtClean="0">
                <a:solidFill>
                  <a:srgbClr val="002060"/>
                </a:solidFill>
              </a:rPr>
            </a:br>
            <a:r>
              <a:rPr lang="uk-UA" sz="2700" b="1" dirty="0">
                <a:solidFill>
                  <a:srgbClr val="FF0000"/>
                </a:solidFill>
              </a:rPr>
              <a:t/>
            </a:r>
            <a:br>
              <a:rPr lang="uk-UA" sz="2700" b="1" dirty="0">
                <a:solidFill>
                  <a:srgbClr val="FF0000"/>
                </a:solidFill>
              </a:rPr>
            </a:br>
            <a:r>
              <a:rPr lang="uk-UA" sz="2700" b="1" dirty="0" smtClean="0">
                <a:solidFill>
                  <a:srgbClr val="FF0000"/>
                </a:solidFill>
              </a:rPr>
              <a:t>Старша школа</a:t>
            </a:r>
            <a:br>
              <a:rPr lang="uk-UA" sz="2700" b="1" dirty="0" smtClean="0">
                <a:solidFill>
                  <a:srgbClr val="FF0000"/>
                </a:solidFill>
              </a:rPr>
            </a:br>
            <a:r>
              <a:rPr lang="uk-UA" sz="2200" b="1" dirty="0" smtClean="0">
                <a:solidFill>
                  <a:srgbClr val="0070C0"/>
                </a:solidFill>
              </a:rPr>
              <a:t>(рівень стандарту, </a:t>
            </a:r>
            <a:r>
              <a:rPr lang="uk-UA" sz="2200" b="1" u="sng" dirty="0" smtClean="0">
                <a:solidFill>
                  <a:srgbClr val="0070C0"/>
                </a:solidFill>
              </a:rPr>
              <a:t>профільний рівень</a:t>
            </a:r>
            <a:r>
              <a:rPr lang="uk-UA" sz="2200" b="1" dirty="0" smtClean="0">
                <a:solidFill>
                  <a:srgbClr val="0070C0"/>
                </a:solidFill>
              </a:rPr>
              <a:t>)</a:t>
            </a:r>
            <a:br>
              <a:rPr lang="uk-UA" sz="2200" b="1" dirty="0" smtClean="0">
                <a:solidFill>
                  <a:srgbClr val="0070C0"/>
                </a:solidFill>
              </a:rPr>
            </a:br>
            <a:r>
              <a:rPr lang="uk-UA" sz="2000" b="1" dirty="0" smtClean="0">
                <a:solidFill>
                  <a:srgbClr val="FF0000"/>
                </a:solidFill>
              </a:rPr>
              <a:t>Біологія                          Хімія                                 Фізика</a:t>
            </a:r>
            <a:br>
              <a:rPr lang="uk-UA" sz="2000" b="1" dirty="0" smtClean="0">
                <a:solidFill>
                  <a:srgbClr val="FF0000"/>
                </a:solidFill>
              </a:rPr>
            </a:br>
            <a:r>
              <a:rPr lang="uk-UA" sz="2000" b="1" dirty="0" smtClean="0">
                <a:solidFill>
                  <a:srgbClr val="FF0000"/>
                </a:solidFill>
              </a:rPr>
              <a:t/>
            </a:r>
            <a:br>
              <a:rPr lang="uk-UA" sz="2000" b="1" dirty="0" smtClean="0">
                <a:solidFill>
                  <a:srgbClr val="FF0000"/>
                </a:solidFill>
              </a:rPr>
            </a:br>
            <a:r>
              <a:rPr lang="uk-UA" sz="2000" b="1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uk-UA" sz="2000" b="1" dirty="0" smtClean="0">
                <a:solidFill>
                  <a:srgbClr val="0070C0"/>
                </a:solidFill>
              </a:rPr>
              <a:t>О. А. Дубовик               </a:t>
            </a:r>
            <a:r>
              <a:rPr lang="uk-UA" sz="2000" b="1" u="sng" dirty="0" smtClean="0">
                <a:solidFill>
                  <a:srgbClr val="0070C0"/>
                </a:solidFill>
              </a:rPr>
              <a:t>О. І. Ляшенко</a:t>
            </a:r>
            <a:br>
              <a:rPr lang="uk-UA" sz="2000" b="1" u="sng" dirty="0" smtClean="0">
                <a:solidFill>
                  <a:srgbClr val="0070C0"/>
                </a:solidFill>
              </a:rPr>
            </a:br>
            <a:r>
              <a:rPr lang="uk-UA" sz="2000" b="1" u="sng" dirty="0" smtClean="0">
                <a:solidFill>
                  <a:srgbClr val="0070C0"/>
                </a:solidFill>
              </a:rPr>
              <a:t/>
            </a:r>
            <a:br>
              <a:rPr lang="uk-UA" sz="2000" b="1" u="sng" dirty="0" smtClean="0">
                <a:solidFill>
                  <a:srgbClr val="0070C0"/>
                </a:solidFill>
              </a:rPr>
            </a:br>
            <a:r>
              <a:rPr lang="uk-UA" sz="2000" b="1" dirty="0" smtClean="0">
                <a:solidFill>
                  <a:srgbClr val="0070C0"/>
                </a:solidFill>
              </a:rPr>
              <a:t>                                     </a:t>
            </a:r>
            <a:r>
              <a:rPr lang="uk-UA" sz="2000" b="1" u="sng" dirty="0" err="1" smtClean="0">
                <a:solidFill>
                  <a:srgbClr val="0070C0"/>
                </a:solidFill>
              </a:rPr>
              <a:t>О.С.Бобкова</a:t>
            </a:r>
            <a:r>
              <a:rPr lang="uk-UA" sz="2000" b="1" dirty="0" smtClean="0">
                <a:solidFill>
                  <a:srgbClr val="0070C0"/>
                </a:solidFill>
              </a:rPr>
              <a:t>                   </a:t>
            </a:r>
            <a:r>
              <a:rPr lang="uk-UA" sz="2000" b="1" u="sng" dirty="0" smtClean="0">
                <a:solidFill>
                  <a:srgbClr val="0070C0"/>
                </a:solidFill>
              </a:rPr>
              <a:t>В. М. </a:t>
            </a:r>
            <a:r>
              <a:rPr lang="uk-UA" sz="2000" b="1" u="sng" dirty="0" err="1" smtClean="0">
                <a:solidFill>
                  <a:srgbClr val="0070C0"/>
                </a:solidFill>
              </a:rPr>
              <a:t>Локтєв</a:t>
            </a:r>
            <a:r>
              <a:rPr lang="uk-UA" sz="2000" b="1" dirty="0" smtClean="0">
                <a:solidFill>
                  <a:srgbClr val="FF0000"/>
                </a:solidFill>
              </a:rPr>
              <a:t/>
            </a:r>
            <a:br>
              <a:rPr lang="uk-UA" sz="2000" b="1" dirty="0" smtClean="0">
                <a:solidFill>
                  <a:srgbClr val="FF0000"/>
                </a:solidFill>
              </a:rPr>
            </a:br>
            <a:r>
              <a:rPr lang="uk-UA" sz="2000" b="1" dirty="0">
                <a:solidFill>
                  <a:srgbClr val="FF0000"/>
                </a:solidFill>
              </a:rPr>
              <a:t/>
            </a:r>
            <a:br>
              <a:rPr lang="uk-UA" sz="2000" b="1" dirty="0">
                <a:solidFill>
                  <a:srgbClr val="FF0000"/>
                </a:solidFill>
              </a:rPr>
            </a:br>
            <a:r>
              <a:rPr lang="uk-UA" sz="2000" b="1" dirty="0" smtClean="0">
                <a:solidFill>
                  <a:srgbClr val="FF0000"/>
                </a:solidFill>
              </a:rPr>
              <a:t/>
            </a:r>
            <a:br>
              <a:rPr lang="uk-UA" sz="2000" b="1" dirty="0" smtClean="0">
                <a:solidFill>
                  <a:srgbClr val="FF000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74" y="2220030"/>
            <a:ext cx="2095500" cy="13811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087" y="2252767"/>
            <a:ext cx="2095500" cy="1381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000" y="2252767"/>
            <a:ext cx="2095500" cy="1381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6" y="4933244"/>
            <a:ext cx="3014131" cy="1638636"/>
          </a:xfrm>
          <a:prstGeom prst="rect">
            <a:avLst/>
          </a:prstGeom>
        </p:spPr>
      </p:pic>
      <p:pic>
        <p:nvPicPr>
          <p:cNvPr id="13" name="table"/>
          <p:cNvPicPr>
            <a:picLocks noChangeAspect="1"/>
          </p:cNvPicPr>
          <p:nvPr/>
        </p:nvPicPr>
        <p:blipFill rotWithShape="1">
          <a:blip r:embed="rId6"/>
          <a:srcRect r="46966"/>
          <a:stretch/>
        </p:blipFill>
        <p:spPr>
          <a:xfrm>
            <a:off x="8410223" y="428980"/>
            <a:ext cx="3510156" cy="6220176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73552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572" y="231200"/>
            <a:ext cx="5429523" cy="80737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4900" dirty="0" smtClean="0">
                <a:solidFill>
                  <a:schemeClr val="accent5">
                    <a:lumMod val="75000"/>
                  </a:schemeClr>
                </a:solidFill>
              </a:rPr>
              <a:t>Функції підручника</a:t>
            </a:r>
            <a:r>
              <a:rPr lang="uk-UA" dirty="0" smtClean="0">
                <a:solidFill>
                  <a:srgbClr val="00B0F0"/>
                </a:solidFill>
              </a:rPr>
              <a:t/>
            </a:r>
            <a:br>
              <a:rPr lang="uk-UA" dirty="0" smtClean="0">
                <a:solidFill>
                  <a:srgbClr val="00B0F0"/>
                </a:solidFill>
              </a:rPr>
            </a:br>
            <a:r>
              <a:rPr lang="uk-UA" dirty="0">
                <a:solidFill>
                  <a:srgbClr val="00B0F0"/>
                </a:solidFill>
              </a:rPr>
              <a:t/>
            </a:r>
            <a:br>
              <a:rPr lang="uk-UA" dirty="0">
                <a:solidFill>
                  <a:srgbClr val="00B0F0"/>
                </a:solidFill>
              </a:rPr>
            </a:br>
            <a:r>
              <a:rPr lang="uk-UA" dirty="0" smtClean="0">
                <a:solidFill>
                  <a:srgbClr val="00B0F0"/>
                </a:solidFill>
              </a:rPr>
              <a:t/>
            </a:r>
            <a:br>
              <a:rPr lang="uk-UA" dirty="0" smtClean="0">
                <a:solidFill>
                  <a:srgbClr val="00B0F0"/>
                </a:solidFill>
              </a:rPr>
            </a:br>
            <a:r>
              <a:rPr lang="uk-UA" dirty="0" smtClean="0">
                <a:solidFill>
                  <a:srgbClr val="00B0F0"/>
                </a:solidFill>
              </a:rPr>
              <a:t>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62578" y="1298223"/>
            <a:ext cx="4278489" cy="3544328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Інформаційна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Мотиваційна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Розвивальна і виховна</a:t>
            </a:r>
          </a:p>
          <a:p>
            <a:r>
              <a:rPr lang="uk-UA" dirty="0" err="1" smtClean="0">
                <a:solidFill>
                  <a:srgbClr val="002060"/>
                </a:solidFill>
              </a:rPr>
              <a:t>Систематизуюча</a:t>
            </a:r>
            <a:endParaRPr lang="uk-UA" dirty="0" smtClean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002060"/>
                </a:solidFill>
              </a:rPr>
              <a:t>Трансформаційна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Закріплення і самоконтролю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Інтегрувальна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Самоосвіти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Професійного самовизначення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5" y="231200"/>
            <a:ext cx="1342319" cy="21340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0" y="1137431"/>
            <a:ext cx="1574976" cy="21777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13" y="2327535"/>
            <a:ext cx="1563687" cy="21664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51" y="3315228"/>
            <a:ext cx="1509921" cy="22246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80" y="4509421"/>
            <a:ext cx="1469053" cy="21252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162" y="4616741"/>
            <a:ext cx="1475989" cy="22039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36" y="283810"/>
            <a:ext cx="1428750" cy="20288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898" y="947692"/>
            <a:ext cx="1638892" cy="22842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90" y="283810"/>
            <a:ext cx="1503743" cy="22556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36" y="1488852"/>
            <a:ext cx="1428750" cy="21431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410" y="3243370"/>
            <a:ext cx="1905000" cy="27178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615" y="3153882"/>
            <a:ext cx="1802342" cy="254731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435" y="4602270"/>
            <a:ext cx="1522225" cy="22427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546" y="2259583"/>
            <a:ext cx="1905000" cy="26289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990" y="4015833"/>
            <a:ext cx="1821381" cy="264928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24" y="4602270"/>
            <a:ext cx="1348511" cy="207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08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9022" y="282222"/>
            <a:ext cx="9188450" cy="146755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Методика формування уявлень природничо</a:t>
            </a:r>
            <a:r>
              <a:rPr lang="ru-RU" b="1" dirty="0">
                <a:solidFill>
                  <a:srgbClr val="002060"/>
                </a:solidFill>
              </a:rPr>
              <a:t>-</a:t>
            </a:r>
            <a:r>
              <a:rPr lang="uk-UA" b="1" dirty="0">
                <a:solidFill>
                  <a:srgbClr val="002060"/>
                </a:solidFill>
              </a:rPr>
              <a:t>наукової  картини світу в учнів </a:t>
            </a:r>
            <a:r>
              <a:rPr lang="uk-UA" b="1" dirty="0" smtClean="0">
                <a:solidFill>
                  <a:srgbClr val="002060"/>
                </a:solidFill>
              </a:rPr>
              <a:t>основної та старшої школи</a:t>
            </a:r>
            <a:r>
              <a:rPr lang="uk-UA" sz="3100" b="1" dirty="0" smtClean="0">
                <a:solidFill>
                  <a:srgbClr val="002060"/>
                </a:solidFill>
              </a:rPr>
              <a:t/>
            </a:r>
            <a:br>
              <a:rPr lang="uk-UA" sz="3100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Методи: </a:t>
            </a:r>
            <a:r>
              <a:rPr lang="uk-UA" sz="2200" b="1" dirty="0" smtClean="0">
                <a:solidFill>
                  <a:srgbClr val="C00000"/>
                </a:solidFill>
              </a:rPr>
              <a:t>когнітивні, креативні, організаційно-діяльнісні</a:t>
            </a:r>
            <a:r>
              <a:rPr lang="uk-UA" sz="2400" b="1" dirty="0" smtClean="0">
                <a:solidFill>
                  <a:schemeClr val="accent5"/>
                </a:solidFill>
              </a:rPr>
              <a:t/>
            </a:r>
            <a:br>
              <a:rPr lang="uk-UA" sz="2400" b="1" dirty="0" smtClean="0">
                <a:solidFill>
                  <a:schemeClr val="accent5"/>
                </a:solidFill>
              </a:rPr>
            </a:br>
            <a:r>
              <a:rPr lang="uk-UA" sz="2400" b="1" dirty="0">
                <a:solidFill>
                  <a:schemeClr val="accent5"/>
                </a:solidFill>
              </a:rPr>
              <a:t/>
            </a:r>
            <a:br>
              <a:rPr lang="uk-UA" sz="2400" b="1" dirty="0">
                <a:solidFill>
                  <a:schemeClr val="accent5"/>
                </a:solidFill>
              </a:rPr>
            </a:br>
            <a:endParaRPr lang="ru-RU" sz="2400" dirty="0">
              <a:solidFill>
                <a:schemeClr val="accent5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7333" y="2381956"/>
            <a:ext cx="10769599" cy="4222044"/>
          </a:xfrm>
        </p:spPr>
        <p:txBody>
          <a:bodyPr>
            <a:normAutofit fontScale="92500" lnSpcReduction="20000"/>
          </a:bodyPr>
          <a:lstStyle/>
          <a:p>
            <a:r>
              <a:rPr lang="uk-UA" sz="2000" b="1" u="sng" dirty="0">
                <a:solidFill>
                  <a:srgbClr val="7030A0"/>
                </a:solidFill>
              </a:rPr>
              <a:t>Основні компоненти методики формування в </a:t>
            </a:r>
            <a:r>
              <a:rPr lang="uk-UA" sz="2000" b="1" u="sng" dirty="0" smtClean="0">
                <a:solidFill>
                  <a:srgbClr val="7030A0"/>
                </a:solidFill>
              </a:rPr>
              <a:t>учнів </a:t>
            </a:r>
            <a:r>
              <a:rPr lang="uk-UA" sz="2000" b="1" u="sng" dirty="0">
                <a:solidFill>
                  <a:srgbClr val="7030A0"/>
                </a:solidFill>
              </a:rPr>
              <a:t>уявлень про ПНКС у процесі навчання природничих </a:t>
            </a:r>
            <a:r>
              <a:rPr lang="uk-UA" sz="2000" b="1" u="sng" dirty="0" smtClean="0">
                <a:solidFill>
                  <a:srgbClr val="7030A0"/>
                </a:solidFill>
              </a:rPr>
              <a:t>наук:</a:t>
            </a:r>
            <a:endParaRPr lang="ru-RU" sz="2000" u="sng" dirty="0">
              <a:solidFill>
                <a:srgbClr val="7030A0"/>
              </a:solidFill>
            </a:endParaRPr>
          </a:p>
          <a:p>
            <a:r>
              <a:rPr lang="uk-UA" dirty="0" smtClean="0">
                <a:solidFill>
                  <a:srgbClr val="0070C0"/>
                </a:solidFill>
              </a:rPr>
              <a:t>Цільовий: стратегічні, тактичні цілі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Змістовий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Процесуальний: форми, методи, засоби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діяльності учнів</a:t>
            </a:r>
          </a:p>
          <a:p>
            <a:r>
              <a:rPr lang="uk-UA" sz="2000" u="sng" dirty="0" smtClean="0">
                <a:solidFill>
                  <a:srgbClr val="7030A0"/>
                </a:solidFill>
              </a:rPr>
              <a:t>Принципи формування уявлень про ПНКС:</a:t>
            </a:r>
          </a:p>
          <a:p>
            <a:r>
              <a:rPr lang="uk-UA" dirty="0">
                <a:solidFill>
                  <a:srgbClr val="0070C0"/>
                </a:solidFill>
              </a:rPr>
              <a:t>Структурність </a:t>
            </a:r>
            <a:r>
              <a:rPr lang="uk-UA" dirty="0" smtClean="0">
                <a:solidFill>
                  <a:srgbClr val="0070C0"/>
                </a:solidFill>
              </a:rPr>
              <a:t>знань</a:t>
            </a:r>
          </a:p>
          <a:p>
            <a:r>
              <a:rPr lang="uk-UA" dirty="0">
                <a:solidFill>
                  <a:srgbClr val="0070C0"/>
                </a:solidFill>
              </a:rPr>
              <a:t>Ідейний наскрізний взаємозв’язок </a:t>
            </a:r>
            <a:r>
              <a:rPr lang="uk-UA" dirty="0" smtClean="0">
                <a:solidFill>
                  <a:srgbClr val="0070C0"/>
                </a:solidFill>
              </a:rPr>
              <a:t>знань</a:t>
            </a:r>
          </a:p>
          <a:p>
            <a:r>
              <a:rPr lang="uk-UA" dirty="0">
                <a:solidFill>
                  <a:srgbClr val="0070C0"/>
                </a:solidFill>
              </a:rPr>
              <a:t>Інформатизація знань про </a:t>
            </a:r>
            <a:r>
              <a:rPr lang="uk-UA" dirty="0" smtClean="0">
                <a:solidFill>
                  <a:srgbClr val="0070C0"/>
                </a:solidFill>
              </a:rPr>
              <a:t>природу</a:t>
            </a:r>
          </a:p>
          <a:p>
            <a:r>
              <a:rPr lang="uk-UA" dirty="0">
                <a:solidFill>
                  <a:srgbClr val="0070C0"/>
                </a:solidFill>
              </a:rPr>
              <a:t>Діалектичний підхід до встановлення структури навчального </a:t>
            </a:r>
            <a:r>
              <a:rPr lang="uk-UA" dirty="0" smtClean="0">
                <a:solidFill>
                  <a:srgbClr val="0070C0"/>
                </a:solidFill>
              </a:rPr>
              <a:t>матеріалу</a:t>
            </a:r>
          </a:p>
          <a:p>
            <a:r>
              <a:rPr lang="uk-UA" dirty="0">
                <a:solidFill>
                  <a:srgbClr val="0070C0"/>
                </a:solidFill>
              </a:rPr>
              <a:t>Безперервність знань</a:t>
            </a:r>
            <a:endParaRPr lang="uk-UA" dirty="0" smtClean="0">
              <a:solidFill>
                <a:srgbClr val="0070C0"/>
              </a:solidFill>
            </a:endParaRPr>
          </a:p>
          <a:p>
            <a:endParaRPr lang="ru-RU" u="sng" dirty="0">
              <a:solidFill>
                <a:srgbClr val="7030A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44" y="2991555"/>
            <a:ext cx="5655028" cy="25424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9" y="282222"/>
            <a:ext cx="2008717" cy="203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54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844" y="248357"/>
            <a:ext cx="8576356" cy="2449688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У ІІ розділі було </a:t>
            </a:r>
            <a:r>
              <a:rPr lang="uk-UA" sz="2800" dirty="0">
                <a:solidFill>
                  <a:srgbClr val="C00000"/>
                </a:solidFill>
              </a:rPr>
              <a:t>проаналізовано методичну літературу щодо формування уявлень ПНКС в учнів основної та старшої школи та розроблено методику формування уявлень ПНКС в учнів основної та старшої </a:t>
            </a:r>
            <a:r>
              <a:rPr lang="uk-UA" sz="2800" dirty="0" smtClean="0">
                <a:solidFill>
                  <a:srgbClr val="C00000"/>
                </a:solidFill>
              </a:rPr>
              <a:t>школи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51199" y="2878667"/>
            <a:ext cx="8729109" cy="373662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Зроблено аналіз зв'язку </a:t>
            </a:r>
            <a:r>
              <a:rPr lang="uk-UA" dirty="0">
                <a:solidFill>
                  <a:srgbClr val="FFFF00"/>
                </a:solidFill>
              </a:rPr>
              <a:t>методів і прийомів з принципами формування уявлень учнів про </a:t>
            </a:r>
            <a:r>
              <a:rPr lang="uk-UA" dirty="0" smtClean="0">
                <a:solidFill>
                  <a:srgbClr val="FFFF00"/>
                </a:solidFill>
              </a:rPr>
              <a:t>ПНКС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Розроблено </a:t>
            </a:r>
            <a:r>
              <a:rPr lang="uk-UA" dirty="0">
                <a:solidFill>
                  <a:srgbClr val="FFFF00"/>
                </a:solidFill>
              </a:rPr>
              <a:t>карти проектування формування уявлень учнів про ПНКС для учнів основної та старшої школи, керуючись цільовими, змістовими та процесуальними </a:t>
            </a:r>
            <a:r>
              <a:rPr lang="uk-UA" dirty="0" smtClean="0">
                <a:solidFill>
                  <a:srgbClr val="FFFF00"/>
                </a:solidFill>
              </a:rPr>
              <a:t>складниками 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З’ясовано роль проектування як </a:t>
            </a:r>
            <a:r>
              <a:rPr lang="uk-UA" dirty="0">
                <a:solidFill>
                  <a:srgbClr val="FFFF00"/>
                </a:solidFill>
              </a:rPr>
              <a:t>можливості </a:t>
            </a:r>
            <a:r>
              <a:rPr lang="uk-UA" dirty="0" err="1">
                <a:solidFill>
                  <a:srgbClr val="FFFF00"/>
                </a:solidFill>
              </a:rPr>
              <a:t>методично</a:t>
            </a:r>
            <a:r>
              <a:rPr lang="uk-UA" dirty="0">
                <a:solidFill>
                  <a:srgbClr val="FFFF00"/>
                </a:solidFill>
              </a:rPr>
              <a:t> забезпечити всі етапи формування уявлень про ПНКС в учнів основної школи у (</a:t>
            </a:r>
            <a:r>
              <a:rPr lang="uk-UA" dirty="0" smtClean="0">
                <a:solidFill>
                  <a:srgbClr val="FFFF00"/>
                </a:solidFill>
              </a:rPr>
              <a:t>ознайомлення</a:t>
            </a:r>
            <a:r>
              <a:rPr lang="uk-UA" dirty="0">
                <a:solidFill>
                  <a:srgbClr val="FFFF00"/>
                </a:solidFill>
              </a:rPr>
              <a:t>, </a:t>
            </a:r>
            <a:r>
              <a:rPr lang="uk-UA" dirty="0" smtClean="0">
                <a:solidFill>
                  <a:srgbClr val="FFFF00"/>
                </a:solidFill>
              </a:rPr>
              <a:t>конкретизація, узагальнення) </a:t>
            </a:r>
            <a:r>
              <a:rPr lang="uk-UA" dirty="0">
                <a:solidFill>
                  <a:srgbClr val="FFFF00"/>
                </a:solidFill>
              </a:rPr>
              <a:t>та старшої школи </a:t>
            </a:r>
            <a:r>
              <a:rPr lang="uk-UA" dirty="0" smtClean="0">
                <a:solidFill>
                  <a:srgbClr val="FFFF00"/>
                </a:solidFill>
              </a:rPr>
              <a:t> (конкретизація, </a:t>
            </a:r>
            <a:r>
              <a:rPr lang="uk-UA" dirty="0">
                <a:solidFill>
                  <a:srgbClr val="FFFF00"/>
                </a:solidFill>
              </a:rPr>
              <a:t>поглиблення знань, </a:t>
            </a:r>
            <a:r>
              <a:rPr lang="uk-UA" dirty="0" smtClean="0">
                <a:solidFill>
                  <a:srgbClr val="FFFF00"/>
                </a:solidFill>
              </a:rPr>
              <a:t>узагальнення)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dirty="0" smtClean="0">
                <a:solidFill>
                  <a:srgbClr val="FFFF00"/>
                </a:solidFill>
              </a:rPr>
              <a:t>Виготовлено </a:t>
            </a:r>
            <a:r>
              <a:rPr lang="uk-UA" dirty="0">
                <a:solidFill>
                  <a:srgbClr val="FFFF00"/>
                </a:solidFill>
              </a:rPr>
              <a:t>дидактичні матеріали для уроків біології, фізики, хімії, які доцільно використовувати для формування уявлень учнів про </a:t>
            </a:r>
            <a:r>
              <a:rPr lang="uk-UA" dirty="0" smtClean="0">
                <a:solidFill>
                  <a:srgbClr val="FFFF00"/>
                </a:solidFill>
              </a:rPr>
              <a:t>ПНКС</a:t>
            </a:r>
            <a:endParaRPr lang="ru-RU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089" y="248356"/>
            <a:ext cx="3028220" cy="2449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4" y="2878667"/>
            <a:ext cx="2871691" cy="373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30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91911"/>
            <a:ext cx="11198577" cy="98213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200" b="1" dirty="0">
                <a:solidFill>
                  <a:schemeClr val="accent2">
                    <a:lumMod val="75000"/>
                  </a:schemeClr>
                </a:solidFill>
              </a:rPr>
              <a:t>РОЗДІЛ ІІІ</a:t>
            </a:r>
            <a:r>
              <a:rPr lang="ru-RU" sz="2200" dirty="0">
                <a:solidFill>
                  <a:srgbClr val="7030A0"/>
                </a:solidFill>
              </a:rPr>
              <a:t/>
            </a:r>
            <a:br>
              <a:rPr lang="ru-RU" sz="2200" dirty="0">
                <a:solidFill>
                  <a:srgbClr val="7030A0"/>
                </a:solidFill>
              </a:rPr>
            </a:br>
            <a:r>
              <a:rPr lang="uk-UA" sz="2200" b="1" dirty="0">
                <a:solidFill>
                  <a:srgbClr val="7030A0"/>
                </a:solidFill>
              </a:rPr>
              <a:t>ЕКСПЕРИМЕНТАЛЬНА ПЕРЕВІРКА ЕФЕКТИВНОСТІ МЕТОДИКИ ФОРМУВАННЯ УЯВЛЕНЬ УЧНІВ ПРО ПРИРОДНИЧО-НАУКОВУ КАРТИНУ СВІТУ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524113"/>
              </p:ext>
            </p:extLst>
          </p:nvPr>
        </p:nvGraphicFramePr>
        <p:xfrm>
          <a:off x="440267" y="1253066"/>
          <a:ext cx="11435643" cy="5448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7631"/>
                <a:gridCol w="4691094"/>
                <a:gridCol w="4106918"/>
              </a:tblGrid>
              <a:tr h="612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C00000"/>
                          </a:solidFill>
                          <a:effectLst/>
                        </a:rPr>
                        <a:t>Етапи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C00000"/>
                          </a:solidFill>
                          <a:effectLst/>
                        </a:rPr>
                        <a:t>Завдання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C00000"/>
                          </a:solidFill>
                          <a:effectLst/>
                        </a:rPr>
                        <a:t>Методи дослідження та обробки результатів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 anchor="ctr"/>
                </a:tc>
              </a:tr>
              <a:tr h="1769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C00000"/>
                          </a:solidFill>
                          <a:effectLst/>
                        </a:rPr>
                        <a:t>Констатувальний</a:t>
                      </a:r>
                      <a:endParaRPr lang="ru-RU" sz="18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</a:rPr>
                        <a:t>1. Виявлення стану готовності вчителів до формування в учнів уявлень про ПНКС.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</a:rPr>
                        <a:t>2. Виявлення стану сформованості в учнів основної та старшої школи уявлень про ПНКС.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</a:rPr>
                        <a:t>Анкетування, бесіди, аналіз науково-педагогічної літератури.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</a:rPr>
                        <a:t>Анкетування, тестування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>
                    <a:solidFill>
                      <a:srgbClr val="FFFF00"/>
                    </a:solidFill>
                  </a:tcPr>
                </a:tc>
              </a:tr>
              <a:tr h="1470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C00000"/>
                          </a:solidFill>
                          <a:effectLst/>
                        </a:rPr>
                        <a:t>Пошуковий</a:t>
                      </a:r>
                      <a:endParaRPr lang="ru-RU" sz="18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</a:rPr>
                        <a:t>1. Розробка методики формування уявлень про ПНКС.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</a:rPr>
                        <a:t>2. Розробка методичного забезпечення.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</a:rPr>
                        <a:t>3. Апробація елементів методики в ОНЗ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</a:rPr>
                        <a:t>Анкетування, тестування, бесіди, семінарські заняття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>
                    <a:solidFill>
                      <a:srgbClr val="FFFF00"/>
                    </a:solidFill>
                  </a:tcPr>
                </a:tc>
              </a:tr>
              <a:tr h="1531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C00000"/>
                          </a:solidFill>
                          <a:effectLst/>
                        </a:rPr>
                        <a:t>Формувальний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</a:rPr>
                        <a:t>1. Підготовка вчителів до формування в учнів уявлень про ПНКС.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</a:rPr>
                        <a:t>2. Проведення педагогічного експерименту.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</a:rPr>
                        <a:t>3. Діагностика результатів.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</a:rPr>
                        <a:t>Анкетування, семінари, консультації.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284" marR="63284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475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72533"/>
            <a:ext cx="10950222" cy="89182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Результативність упровадження методики формування уявлень учнів про природничо-наукову картину світу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7333" y="1264356"/>
            <a:ext cx="11243734" cy="5362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rgbClr val="FF0000"/>
                </a:solidFill>
              </a:rPr>
              <a:t>Розподіл учнів на </a:t>
            </a:r>
            <a:r>
              <a:rPr lang="uk-UA" dirty="0" err="1" smtClean="0">
                <a:solidFill>
                  <a:srgbClr val="FF0000"/>
                </a:solidFill>
              </a:rPr>
              <a:t>констатувальному</a:t>
            </a:r>
            <a:r>
              <a:rPr lang="uk-UA" dirty="0" smtClean="0">
                <a:solidFill>
                  <a:srgbClr val="FF0000"/>
                </a:solidFill>
              </a:rPr>
              <a:t> етапі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                                                            </a:t>
            </a:r>
            <a:r>
              <a:rPr lang="uk-UA" dirty="0" smtClean="0">
                <a:solidFill>
                  <a:srgbClr val="FF0000"/>
                </a:solidFill>
              </a:rPr>
              <a:t>Розподіл учнів на формувальному етапі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822" y="1590820"/>
            <a:ext cx="5441245" cy="45607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6" y="1590820"/>
            <a:ext cx="5802489" cy="446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07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30577"/>
            <a:ext cx="10600266" cy="857956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uk-UA" sz="5400" dirty="0" smtClean="0">
                <a:solidFill>
                  <a:srgbClr val="FFFF00"/>
                </a:solidFill>
              </a:rPr>
              <a:t>Висновки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49777"/>
            <a:ext cx="10600266" cy="4718755"/>
          </a:xfrm>
          <a:solidFill>
            <a:srgbClr val="92D050"/>
          </a:solidFill>
        </p:spPr>
        <p:txBody>
          <a:bodyPr/>
          <a:lstStyle/>
          <a:p>
            <a:r>
              <a:rPr lang="uk-UA" sz="2000" dirty="0" smtClean="0"/>
              <a:t>1. </a:t>
            </a:r>
            <a:r>
              <a:rPr lang="uk-UA" sz="2000" dirty="0">
                <a:solidFill>
                  <a:srgbClr val="002060"/>
                </a:solidFill>
              </a:rPr>
              <a:t>Проаналізовано психолого-педагогічну та науково-методичну літературу з проблеми формування в учнів світоглядних понять та визначено основні напрями подальшого розвитку уявлень учнів про природничо-наукову картину </a:t>
            </a:r>
            <a:r>
              <a:rPr lang="uk-UA" sz="2000" dirty="0" smtClean="0">
                <a:solidFill>
                  <a:srgbClr val="002060"/>
                </a:solidFill>
              </a:rPr>
              <a:t>світу. Аналіз </a:t>
            </a:r>
            <a:r>
              <a:rPr lang="uk-UA" sz="2000" dirty="0">
                <a:solidFill>
                  <a:srgbClr val="002060"/>
                </a:solidFill>
              </a:rPr>
              <a:t>літератури показав, що в методиці навчання природничих дисциплін одне з провідних місць посідає проблема формування наукового світогляду учнів і уявлень про природничо-наукову картину світу як його основу. Було з’ясовано, що природничо-наукова картина світу, як складова наукової картини світу, в свою чергу складається з хімічної, фізичної та біологічної картин світу</a:t>
            </a:r>
            <a:r>
              <a:rPr lang="uk-UA" sz="2000" dirty="0" smtClean="0">
                <a:solidFill>
                  <a:srgbClr val="002060"/>
                </a:solidFill>
              </a:rPr>
              <a:t>.</a:t>
            </a:r>
          </a:p>
          <a:p>
            <a:endParaRPr lang="uk-UA" sz="2000" dirty="0" smtClean="0">
              <a:solidFill>
                <a:srgbClr val="002060"/>
              </a:solidFill>
            </a:endParaRPr>
          </a:p>
          <a:p>
            <a:r>
              <a:rPr lang="uk-UA" sz="2000" dirty="0" smtClean="0">
                <a:solidFill>
                  <a:srgbClr val="002060"/>
                </a:solidFill>
              </a:rPr>
              <a:t>2. </a:t>
            </a:r>
            <a:r>
              <a:rPr lang="uk-UA" sz="2000" dirty="0">
                <a:solidFill>
                  <a:srgbClr val="002060"/>
                </a:solidFill>
              </a:rPr>
              <a:t>Здійснено аналіз діючих програм та стандарту базової і повної загальної середньої освіти, підручників з природничих дисциплін для основної і старшої школи на предмет висвітлення в них елементів про природничо-наукову картину світу. Аналіз діючих навчальних програм та підручників переконує в їх сприянні формуванню в учнів уявлень про природничо-наукову картину світу.</a:t>
            </a:r>
            <a:endParaRPr lang="ru-RU" sz="20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774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933" y="772056"/>
            <a:ext cx="10385777" cy="5527144"/>
          </a:xfrm>
          <a:solidFill>
            <a:srgbClr val="92D050"/>
          </a:solidFill>
        </p:spPr>
        <p:txBody>
          <a:bodyPr/>
          <a:lstStyle/>
          <a:p>
            <a:r>
              <a:rPr lang="uk-UA" sz="2000" dirty="0" smtClean="0"/>
              <a:t>3</a:t>
            </a:r>
            <a:r>
              <a:rPr lang="uk-UA" sz="2000" dirty="0" smtClean="0">
                <a:solidFill>
                  <a:srgbClr val="002060"/>
                </a:solidFill>
              </a:rPr>
              <a:t>.</a:t>
            </a:r>
            <a:r>
              <a:rPr lang="uk-UA" sz="2000" dirty="0">
                <a:solidFill>
                  <a:srgbClr val="002060"/>
                </a:solidFill>
              </a:rPr>
              <a:t> Розроблено методику формування уявлень учнів про природничо-наукову картину світу в навчанні природничих наук: розроблено карти проектування формування уявлень учнів про природничо-наукову картину світу для учнів основної та старшої школи, виготовлено дидактичні матеріали для уроків біології, фізики, хімії</a:t>
            </a:r>
            <a:r>
              <a:rPr lang="uk-UA" sz="2000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uk-UA" sz="2000" dirty="0" smtClean="0">
                <a:solidFill>
                  <a:srgbClr val="002060"/>
                </a:solidFill>
              </a:rPr>
              <a:t>4.</a:t>
            </a:r>
            <a:r>
              <a:rPr lang="uk-UA" sz="2000" dirty="0">
                <a:solidFill>
                  <a:srgbClr val="002060"/>
                </a:solidFill>
              </a:rPr>
              <a:t> Експериментально перевірено методику формування уявлень учнів про природничо-наукову картину світу і відповідне навчально-методичне забезпечення її реалізації в практиці навчання природничих наук під час педагогічної практики в школі. Було проведено педагогічний </a:t>
            </a:r>
            <a:r>
              <a:rPr lang="uk-UA" sz="2000" dirty="0" smtClean="0">
                <a:solidFill>
                  <a:srgbClr val="002060"/>
                </a:solidFill>
              </a:rPr>
              <a:t>експеримент, </a:t>
            </a:r>
            <a:r>
              <a:rPr lang="uk-UA" sz="2000" dirty="0">
                <a:solidFill>
                  <a:srgbClr val="002060"/>
                </a:solidFill>
              </a:rPr>
              <a:t>який показав </a:t>
            </a:r>
            <a:r>
              <a:rPr lang="uk-UA" sz="2000" dirty="0" smtClean="0">
                <a:solidFill>
                  <a:srgbClr val="002060"/>
                </a:solidFill>
              </a:rPr>
              <a:t>позитивну динаміку та ефективність </a:t>
            </a:r>
            <a:r>
              <a:rPr lang="uk-UA" sz="2000" dirty="0">
                <a:solidFill>
                  <a:srgbClr val="002060"/>
                </a:solidFill>
              </a:rPr>
              <a:t>використання методики формування уявлень про природничо-наукову картину світу в учнів основної та старшої школи.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148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6600" dirty="0" smtClean="0">
                <a:solidFill>
                  <a:srgbClr val="7030A0"/>
                </a:solidFill>
              </a:rPr>
              <a:t>Дякую за увагу!</a:t>
            </a:r>
            <a:endParaRPr lang="ru-RU" sz="6600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r="4812"/>
          <a:stretch/>
        </p:blipFill>
        <p:spPr>
          <a:xfrm>
            <a:off x="677334" y="2160588"/>
            <a:ext cx="8596668" cy="4285368"/>
          </a:xfrm>
        </p:spPr>
      </p:pic>
    </p:spTree>
    <p:extLst>
      <p:ext uri="{BB962C8B-B14F-4D97-AF65-F5344CB8AC3E}">
        <p14:creationId xmlns:p14="http://schemas.microsoft.com/office/powerpoint/2010/main" val="367894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93512"/>
            <a:ext cx="9505245" cy="81279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5400" dirty="0" smtClean="0">
                <a:solidFill>
                  <a:schemeClr val="accent2">
                    <a:lumMod val="50000"/>
                  </a:schemeClr>
                </a:solidFill>
              </a:rPr>
              <a:t>Актуальність дослідження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06311"/>
            <a:ext cx="9505244" cy="5396089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5"/>
                </a:solidFill>
              </a:rPr>
              <a:t>Закон </a:t>
            </a:r>
            <a:r>
              <a:rPr lang="uk-UA" dirty="0">
                <a:solidFill>
                  <a:schemeClr val="accent5"/>
                </a:solidFill>
              </a:rPr>
              <a:t>України «Про </a:t>
            </a:r>
            <a:r>
              <a:rPr lang="uk-UA" dirty="0" smtClean="0">
                <a:solidFill>
                  <a:schemeClr val="accent5"/>
                </a:solidFill>
              </a:rPr>
              <a:t>освіту»: розв’язання </a:t>
            </a:r>
            <a:r>
              <a:rPr lang="uk-UA" dirty="0">
                <a:solidFill>
                  <a:schemeClr val="accent5"/>
                </a:solidFill>
              </a:rPr>
              <a:t>освітніх завдань із забезпечення належних умов для розвитку в учнів інноваційної ініціативи в процесі навчання; розширення можливостей для реалізації знань у практичній діяльності; створення методів і форм активізації навчання, що враховують рівень індивідуального розвитку особистості та мотивують її до самоосвіти й самореалізації; засвоєння молоддю норм гармонійної взаємодії між природою і суспільством.</a:t>
            </a:r>
            <a:endParaRPr lang="ru-RU" dirty="0">
              <a:solidFill>
                <a:schemeClr val="accent5"/>
              </a:solidFill>
            </a:endParaRPr>
          </a:p>
          <a:p>
            <a:r>
              <a:rPr lang="uk-UA" dirty="0">
                <a:solidFill>
                  <a:schemeClr val="accent4"/>
                </a:solidFill>
              </a:rPr>
              <a:t>Взаємопроникнення змісту природничих дисциплін у формуванні уявлень учнів </a:t>
            </a:r>
            <a:r>
              <a:rPr lang="uk-UA" dirty="0" smtClean="0">
                <a:solidFill>
                  <a:schemeClr val="accent4"/>
                </a:solidFill>
              </a:rPr>
              <a:t>про ПНКС </a:t>
            </a:r>
            <a:r>
              <a:rPr lang="uk-UA" dirty="0">
                <a:solidFill>
                  <a:schemeClr val="accent4"/>
                </a:solidFill>
              </a:rPr>
              <a:t>на рівні міжпредметних </a:t>
            </a:r>
            <a:r>
              <a:rPr lang="uk-UA" dirty="0" smtClean="0">
                <a:solidFill>
                  <a:schemeClr val="accent4"/>
                </a:solidFill>
              </a:rPr>
              <a:t>зв’язків. Інтеграційний </a:t>
            </a:r>
            <a:r>
              <a:rPr lang="uk-UA" dirty="0">
                <a:solidFill>
                  <a:schemeClr val="accent4"/>
                </a:solidFill>
              </a:rPr>
              <a:t>підхід, </a:t>
            </a:r>
            <a:r>
              <a:rPr lang="uk-UA" dirty="0" smtClean="0">
                <a:solidFill>
                  <a:schemeClr val="accent4"/>
                </a:solidFill>
              </a:rPr>
              <a:t>обґрунтований </a:t>
            </a:r>
            <a:r>
              <a:rPr lang="uk-UA" dirty="0">
                <a:solidFill>
                  <a:schemeClr val="accent4"/>
                </a:solidFill>
              </a:rPr>
              <a:t>у педагогічних дослідженнях </a:t>
            </a:r>
            <a:r>
              <a:rPr lang="uk-UA" u="sng" dirty="0">
                <a:solidFill>
                  <a:schemeClr val="accent4"/>
                </a:solidFill>
              </a:rPr>
              <a:t>С. </a:t>
            </a:r>
            <a:r>
              <a:rPr lang="uk-UA" u="sng" dirty="0" smtClean="0">
                <a:solidFill>
                  <a:schemeClr val="accent4"/>
                </a:solidFill>
              </a:rPr>
              <a:t>Гончаренка, </a:t>
            </a:r>
            <a:r>
              <a:rPr lang="uk-UA" dirty="0">
                <a:solidFill>
                  <a:schemeClr val="accent4"/>
                </a:solidFill>
              </a:rPr>
              <a:t>Т. </a:t>
            </a:r>
            <a:r>
              <a:rPr lang="uk-UA" dirty="0" err="1" smtClean="0">
                <a:solidFill>
                  <a:schemeClr val="accent4"/>
                </a:solidFill>
              </a:rPr>
              <a:t>Паначева</a:t>
            </a:r>
            <a:r>
              <a:rPr lang="uk-UA" dirty="0" smtClean="0">
                <a:solidFill>
                  <a:schemeClr val="accent4"/>
                </a:solidFill>
              </a:rPr>
              <a:t>, </a:t>
            </a:r>
            <a:r>
              <a:rPr lang="uk-UA" dirty="0">
                <a:solidFill>
                  <a:schemeClr val="accent4"/>
                </a:solidFill>
              </a:rPr>
              <a:t>М. </a:t>
            </a:r>
            <a:r>
              <a:rPr lang="uk-UA" dirty="0" err="1" smtClean="0">
                <a:solidFill>
                  <a:schemeClr val="accent4"/>
                </a:solidFill>
              </a:rPr>
              <a:t>Растьогіна</a:t>
            </a:r>
            <a:r>
              <a:rPr lang="uk-UA" dirty="0" smtClean="0">
                <a:solidFill>
                  <a:schemeClr val="accent4"/>
                </a:solidFill>
              </a:rPr>
              <a:t>, </a:t>
            </a:r>
            <a:r>
              <a:rPr lang="uk-UA" u="sng" dirty="0">
                <a:solidFill>
                  <a:schemeClr val="accent4"/>
                </a:solidFill>
              </a:rPr>
              <a:t>М. </a:t>
            </a:r>
            <a:r>
              <a:rPr lang="uk-UA" u="sng" dirty="0" smtClean="0">
                <a:solidFill>
                  <a:schemeClr val="accent4"/>
                </a:solidFill>
              </a:rPr>
              <a:t>Садового</a:t>
            </a:r>
            <a:r>
              <a:rPr lang="uk-UA" dirty="0" smtClean="0">
                <a:solidFill>
                  <a:schemeClr val="accent4"/>
                </a:solidFill>
              </a:rPr>
              <a:t>, </a:t>
            </a:r>
            <a:r>
              <a:rPr lang="uk-UA" dirty="0">
                <a:solidFill>
                  <a:schemeClr val="accent4"/>
                </a:solidFill>
              </a:rPr>
              <a:t>В. </a:t>
            </a:r>
            <a:r>
              <a:rPr lang="uk-UA" dirty="0" err="1" smtClean="0">
                <a:solidFill>
                  <a:schemeClr val="accent4"/>
                </a:solidFill>
              </a:rPr>
              <a:t>Шарко</a:t>
            </a:r>
            <a:r>
              <a:rPr lang="uk-UA" dirty="0">
                <a:solidFill>
                  <a:schemeClr val="accent4"/>
                </a:solidFill>
              </a:rPr>
              <a:t> </a:t>
            </a:r>
            <a:r>
              <a:rPr lang="uk-UA" dirty="0" smtClean="0">
                <a:solidFill>
                  <a:schemeClr val="accent4"/>
                </a:solidFill>
              </a:rPr>
              <a:t>та </a:t>
            </a:r>
            <a:r>
              <a:rPr lang="uk-UA" dirty="0">
                <a:solidFill>
                  <a:schemeClr val="accent4"/>
                </a:solidFill>
              </a:rPr>
              <a:t>інших.</a:t>
            </a:r>
            <a:endParaRPr lang="ru-RU" dirty="0">
              <a:solidFill>
                <a:schemeClr val="accent4"/>
              </a:solidFill>
            </a:endParaRPr>
          </a:p>
          <a:p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П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роблеми, пов’язані з </a:t>
            </a:r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формуванням в учнів уявлень про 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ПНКС: актуалізація потреби </a:t>
            </a:r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формування ключових </a:t>
            </a:r>
            <a:r>
              <a:rPr lang="uk-UA" dirty="0" err="1">
                <a:solidFill>
                  <a:schemeClr val="accent4">
                    <a:lumMod val="75000"/>
                  </a:schemeClr>
                </a:solidFill>
              </a:rPr>
              <a:t>компетентностей</a:t>
            </a:r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НУШ; брак </a:t>
            </a:r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досвіду з формування в учнів інтегрованого знання, що потребує пошуку і обґрунтування дидактичних основ формування та реалізації змісту навчання природознавчих 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наук; формування </a:t>
            </a:r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в учнів уявлень про ПНКС відбувається під час вивчення предметів природничого циклу, а нові програми інтегрованого курсу «Природничі науки» для старшої профільної 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школи </a:t>
            </a:r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не повною мірою забезпечено підручниками та відповідними методичними матеріалами.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uk-UA" dirty="0" smtClean="0"/>
          </a:p>
          <a:p>
            <a:endParaRPr lang="ru-RU" dirty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404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83822"/>
            <a:ext cx="8940799" cy="1546578"/>
          </a:xfrm>
        </p:spPr>
        <p:txBody>
          <a:bodyPr>
            <a:noAutofit/>
          </a:bodyPr>
          <a:lstStyle/>
          <a:p>
            <a:r>
              <a:rPr lang="uk-UA" sz="3200" b="1" u="sng" dirty="0" smtClean="0">
                <a:solidFill>
                  <a:srgbClr val="7030A0"/>
                </a:solidFill>
              </a:rPr>
              <a:t>Мета дослідження: </a:t>
            </a:r>
            <a:r>
              <a:rPr lang="uk-UA" sz="2400" dirty="0" smtClean="0">
                <a:solidFill>
                  <a:srgbClr val="FF0000"/>
                </a:solidFill>
              </a:rPr>
              <a:t>наукове обґрунтування </a:t>
            </a:r>
            <a:r>
              <a:rPr lang="uk-UA" sz="2400" dirty="0">
                <a:solidFill>
                  <a:srgbClr val="FF0000"/>
                </a:solidFill>
              </a:rPr>
              <a:t>та </a:t>
            </a:r>
            <a:r>
              <a:rPr lang="uk-UA" sz="2400" dirty="0" smtClean="0">
                <a:solidFill>
                  <a:srgbClr val="FF0000"/>
                </a:solidFill>
              </a:rPr>
              <a:t>розроблення </a:t>
            </a:r>
            <a:r>
              <a:rPr lang="uk-UA" sz="2400" dirty="0">
                <a:solidFill>
                  <a:srgbClr val="FF0000"/>
                </a:solidFill>
              </a:rPr>
              <a:t>методики формування в учнів основної і старшої школи уявлень про природничо-наукову картину світу в практиці навчання природничих </a:t>
            </a:r>
            <a:r>
              <a:rPr lang="uk-UA" sz="2400" dirty="0" smtClean="0">
                <a:solidFill>
                  <a:srgbClr val="FF0000"/>
                </a:solidFill>
              </a:rPr>
              <a:t>наук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426222" cy="4364389"/>
          </a:xfrm>
        </p:spPr>
        <p:txBody>
          <a:bodyPr>
            <a:normAutofit/>
          </a:bodyPr>
          <a:lstStyle/>
          <a:p>
            <a:r>
              <a:rPr lang="uk-UA" sz="3500" u="sng" dirty="0" smtClean="0">
                <a:solidFill>
                  <a:srgbClr val="7030A0"/>
                </a:solidFill>
              </a:rPr>
              <a:t>Завдання дослідження:</a:t>
            </a:r>
          </a:p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проаналізувати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психолого-педагогічну та науково-методичну літературу з проблеми формування в учнів світоглядних понять та визначити основні напрями подальшого розвитку їхніх уявлень про природничо-наукову картину світу;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uk-UA" dirty="0">
                <a:solidFill>
                  <a:srgbClr val="002060"/>
                </a:solidFill>
              </a:rPr>
              <a:t>з</a:t>
            </a:r>
            <a:r>
              <a:rPr lang="uk-UA" dirty="0" smtClean="0">
                <a:solidFill>
                  <a:srgbClr val="002060"/>
                </a:solidFill>
              </a:rPr>
              <a:t>дійснити </a:t>
            </a:r>
            <a:r>
              <a:rPr lang="uk-UA" dirty="0">
                <a:solidFill>
                  <a:srgbClr val="002060"/>
                </a:solidFill>
              </a:rPr>
              <a:t>аналіз діючих програм та стандарту базової і повної загальної середньої освіти, підручників з природничих дисциплін для основної і старшої школи на предмет висвітлення в них елементів про природничо-наукову картину світу;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розробити 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</a:rPr>
              <a:t>методику формування уявлень учнів про природничо-наукову картину світу в навчанні природничих наук;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е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кспериментально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перевірити методику формування уявлень учнів про природничо-наукову картину світу і відповідне навчально-методичне забезпечення її реалізації в практиці навчання природничих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наук.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57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112" y="609599"/>
            <a:ext cx="7382932" cy="173849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Об’єкт дослідження</a:t>
            </a:r>
            <a:r>
              <a:rPr lang="uk-UA" sz="4000" dirty="0" smtClean="0">
                <a:solidFill>
                  <a:srgbClr val="FF0000"/>
                </a:solidFill>
              </a:rPr>
              <a:t>: </a:t>
            </a:r>
            <a:r>
              <a:rPr lang="uk-UA" sz="4000" dirty="0" smtClean="0">
                <a:solidFill>
                  <a:srgbClr val="0070C0"/>
                </a:solidFill>
              </a:rPr>
              <a:t>освітній процес з </a:t>
            </a:r>
            <a:r>
              <a:rPr lang="uk-UA" sz="4000" dirty="0">
                <a:solidFill>
                  <a:srgbClr val="0070C0"/>
                </a:solidFill>
              </a:rPr>
              <a:t>природничих дисциплін в </a:t>
            </a:r>
            <a:r>
              <a:rPr lang="uk-UA" sz="4000" dirty="0" smtClean="0">
                <a:solidFill>
                  <a:srgbClr val="0070C0"/>
                </a:solidFill>
              </a:rPr>
              <a:t>основній та </a:t>
            </a:r>
            <a:r>
              <a:rPr lang="uk-UA" sz="4000" dirty="0">
                <a:solidFill>
                  <a:srgbClr val="0070C0"/>
                </a:solidFill>
              </a:rPr>
              <a:t>старшій школі.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113" y="2483555"/>
            <a:ext cx="7382932" cy="391724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r>
              <a:rPr lang="uk-UA" sz="3600" b="1" dirty="0" smtClean="0">
                <a:solidFill>
                  <a:srgbClr val="FF0000"/>
                </a:solidFill>
              </a:rPr>
              <a:t>Предмет дослідження</a:t>
            </a:r>
            <a:r>
              <a:rPr lang="uk-UA" sz="3600" dirty="0" smtClean="0">
                <a:solidFill>
                  <a:srgbClr val="FF0000"/>
                </a:solidFill>
              </a:rPr>
              <a:t>: </a:t>
            </a:r>
            <a:r>
              <a:rPr lang="uk-UA" sz="3600" dirty="0" smtClean="0">
                <a:solidFill>
                  <a:srgbClr val="002060"/>
                </a:solidFill>
              </a:rPr>
              <a:t>формування </a:t>
            </a:r>
            <a:r>
              <a:rPr lang="uk-UA" sz="3600" dirty="0">
                <a:solidFill>
                  <a:srgbClr val="002060"/>
                </a:solidFill>
              </a:rPr>
              <a:t>уявлень учнів про природничо-наукову картину світу в навчанні природничих наук в основній та старшій школі.</a:t>
            </a:r>
            <a:endParaRPr lang="ru-RU" sz="3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23" y="609599"/>
            <a:ext cx="401672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0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74133"/>
            <a:ext cx="8596668" cy="1072445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chemeClr val="accent4">
                    <a:lumMod val="50000"/>
                  </a:schemeClr>
                </a:solidFill>
              </a:rPr>
              <a:t>Методи дослідження:</a:t>
            </a:r>
            <a:endParaRPr lang="ru-RU" sz="5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46578"/>
            <a:ext cx="8015110" cy="4910665"/>
          </a:xfrm>
        </p:spPr>
        <p:txBody>
          <a:bodyPr>
            <a:normAutofit fontScale="92500" lnSpcReduction="10000"/>
          </a:bodyPr>
          <a:lstStyle/>
          <a:p>
            <a:r>
              <a:rPr lang="uk-UA" sz="2400" i="1" u="sng" dirty="0" smtClean="0">
                <a:solidFill>
                  <a:srgbClr val="FF0000"/>
                </a:solidFill>
              </a:rPr>
              <a:t>теоретичні</a:t>
            </a:r>
            <a:r>
              <a:rPr lang="uk-UA" sz="2400" u="sng" dirty="0">
                <a:solidFill>
                  <a:srgbClr val="FF0000"/>
                </a:solidFill>
              </a:rPr>
              <a:t>: </a:t>
            </a:r>
            <a:r>
              <a:rPr lang="uk-UA" sz="2400" dirty="0">
                <a:solidFill>
                  <a:srgbClr val="00B0F0"/>
                </a:solidFill>
              </a:rPr>
              <a:t>аналіз спеціальної, психолого-педагогічної та науково-методичної літератури з проблеми дослідження, проектування процесу формування уявлень учнів про </a:t>
            </a:r>
            <a:r>
              <a:rPr lang="uk-UA" sz="2400" dirty="0" smtClean="0">
                <a:solidFill>
                  <a:srgbClr val="00B0F0"/>
                </a:solidFill>
              </a:rPr>
              <a:t>ПНКС; структурно-системний </a:t>
            </a:r>
            <a:r>
              <a:rPr lang="uk-UA" sz="2400" dirty="0">
                <a:solidFill>
                  <a:srgbClr val="00B0F0"/>
                </a:solidFill>
              </a:rPr>
              <a:t>аналіз навчальних програм та підручників з фізики, хімії, біології основної і старшої школи, інтегрованого курсу «Природничі науки» (10–11 класи) старшої школи для розроблення методики формування уявлень учнів про </a:t>
            </a:r>
            <a:r>
              <a:rPr lang="uk-UA" sz="2400" dirty="0" smtClean="0">
                <a:solidFill>
                  <a:srgbClr val="00B0F0"/>
                </a:solidFill>
              </a:rPr>
              <a:t>ПНКС;</a:t>
            </a:r>
            <a:r>
              <a:rPr lang="uk-UA" sz="2400" dirty="0">
                <a:solidFill>
                  <a:srgbClr val="00B0F0"/>
                </a:solidFill>
              </a:rPr>
              <a:t> </a:t>
            </a:r>
            <a:endParaRPr lang="uk-UA" sz="2400" dirty="0" smtClean="0">
              <a:solidFill>
                <a:srgbClr val="00B0F0"/>
              </a:solidFill>
            </a:endParaRPr>
          </a:p>
          <a:p>
            <a:r>
              <a:rPr lang="uk-UA" sz="2400" i="1" u="sng" dirty="0" smtClean="0">
                <a:solidFill>
                  <a:srgbClr val="FF0000"/>
                </a:solidFill>
              </a:rPr>
              <a:t>емпіричні</a:t>
            </a:r>
            <a:r>
              <a:rPr lang="uk-UA" sz="2400" u="sng" dirty="0">
                <a:solidFill>
                  <a:srgbClr val="FF0000"/>
                </a:solidFill>
              </a:rPr>
              <a:t>: </a:t>
            </a:r>
            <a:r>
              <a:rPr lang="uk-UA" sz="2400" dirty="0">
                <a:solidFill>
                  <a:srgbClr val="0070C0"/>
                </a:solidFill>
              </a:rPr>
              <a:t>педагогічне спостереження та аналіз діяльності учнів у процесі навчання: анкетування, бесіди, проведення експериментальної </a:t>
            </a:r>
            <a:r>
              <a:rPr lang="uk-UA" sz="2400" dirty="0" smtClean="0">
                <a:solidFill>
                  <a:srgbClr val="0070C0"/>
                </a:solidFill>
              </a:rPr>
              <a:t>перевірки;</a:t>
            </a:r>
          </a:p>
          <a:p>
            <a:r>
              <a:rPr lang="uk-UA" sz="2400" i="1" u="sng" dirty="0" smtClean="0">
                <a:solidFill>
                  <a:srgbClr val="FF0000"/>
                </a:solidFill>
              </a:rPr>
              <a:t>статистичні</a:t>
            </a:r>
            <a:r>
              <a:rPr lang="uk-UA" sz="2400" u="sng" dirty="0">
                <a:solidFill>
                  <a:srgbClr val="FF0000"/>
                </a:solidFill>
              </a:rPr>
              <a:t>: </a:t>
            </a:r>
            <a:r>
              <a:rPr lang="uk-UA" sz="2400" dirty="0">
                <a:solidFill>
                  <a:srgbClr val="002060"/>
                </a:solidFill>
              </a:rPr>
              <a:t>методи математичної статистики для кількісного і якісного аналізу результатів експериментального </a:t>
            </a:r>
            <a:r>
              <a:rPr lang="uk-UA" sz="2400" dirty="0" smtClean="0">
                <a:solidFill>
                  <a:srgbClr val="002060"/>
                </a:solidFill>
              </a:rPr>
              <a:t>дослідження</a:t>
            </a:r>
            <a:r>
              <a:rPr lang="uk-UA" sz="2400" dirty="0" smtClean="0"/>
              <a:t>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4" y="1975557"/>
            <a:ext cx="3296708" cy="457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27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667" y="609599"/>
            <a:ext cx="11277599" cy="1320801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7030A0"/>
                </a:solidFill>
              </a:rPr>
              <a:t>Наукова новизна</a:t>
            </a:r>
            <a:r>
              <a:rPr lang="uk-UA" sz="4400" dirty="0">
                <a:solidFill>
                  <a:srgbClr val="7030A0"/>
                </a:solidFill>
              </a:rPr>
              <a:t> </a:t>
            </a:r>
            <a:r>
              <a:rPr lang="uk-UA" sz="2400" dirty="0" smtClean="0">
                <a:solidFill>
                  <a:srgbClr val="C00000"/>
                </a:solidFill>
              </a:rPr>
              <a:t>на </a:t>
            </a:r>
            <a:r>
              <a:rPr lang="uk-UA" sz="2400" dirty="0">
                <a:solidFill>
                  <a:srgbClr val="C00000"/>
                </a:solidFill>
              </a:rPr>
              <a:t>основі науково-методичного аналізу і експериментальної </a:t>
            </a:r>
            <a:r>
              <a:rPr lang="uk-UA" sz="2400" dirty="0" smtClean="0">
                <a:solidFill>
                  <a:srgbClr val="C00000"/>
                </a:solidFill>
              </a:rPr>
              <a:t>перевірки: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6578" y="2122310"/>
            <a:ext cx="7529688" cy="4357511"/>
          </a:xfrm>
          <a:solidFill>
            <a:srgbClr val="FFFF00"/>
          </a:solidFill>
        </p:spPr>
        <p:txBody>
          <a:bodyPr/>
          <a:lstStyle/>
          <a:p>
            <a:r>
              <a:rPr lang="ru-RU" sz="2400" dirty="0" smtClean="0">
                <a:solidFill>
                  <a:srgbClr val="00B050"/>
                </a:solidFill>
              </a:rPr>
              <a:t>- </a:t>
            </a:r>
            <a:r>
              <a:rPr lang="uk-UA" sz="2400" dirty="0">
                <a:solidFill>
                  <a:srgbClr val="00B050"/>
                </a:solidFill>
              </a:rPr>
              <a:t>обґрунтовано структурно-функціональні складники методики формування уявлень учнів про природничо-наукову картину світу в навчанні природничих наук основної та старшої школи;</a:t>
            </a:r>
            <a:endParaRPr lang="ru-RU" sz="2400" dirty="0">
              <a:solidFill>
                <a:srgbClr val="00B050"/>
              </a:solidFill>
            </a:endParaRPr>
          </a:p>
          <a:p>
            <a:r>
              <a:rPr lang="uk-UA" sz="2400" dirty="0">
                <a:solidFill>
                  <a:srgbClr val="0070C0"/>
                </a:solidFill>
              </a:rPr>
              <a:t>- дістали подальшого розвитку методичні прийоми формування уявлень учнів про природничо-наукову картину світу засобами навчання фізики, хімії, біології основної та старшої школи.</a:t>
            </a:r>
            <a:endParaRPr lang="ru-RU" sz="24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2528710"/>
            <a:ext cx="3601155" cy="395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81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783" y="609600"/>
            <a:ext cx="11422239" cy="711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rgbClr val="7030A0"/>
                </a:solidFill>
              </a:rPr>
              <a:t>Практичне значення дослідження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8177" y="1480652"/>
            <a:ext cx="7574846" cy="456251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rgbClr val="C00000"/>
                </a:solidFill>
              </a:rPr>
              <a:t>розробка </a:t>
            </a:r>
            <a:r>
              <a:rPr lang="uk-UA" sz="2000" dirty="0">
                <a:solidFill>
                  <a:srgbClr val="C00000"/>
                </a:solidFill>
              </a:rPr>
              <a:t>та </a:t>
            </a:r>
            <a:r>
              <a:rPr lang="uk-UA" sz="2000" dirty="0" smtClean="0">
                <a:solidFill>
                  <a:srgbClr val="C00000"/>
                </a:solidFill>
              </a:rPr>
              <a:t>практична реалізація </a:t>
            </a:r>
            <a:r>
              <a:rPr lang="uk-UA" sz="2000" dirty="0">
                <a:solidFill>
                  <a:srgbClr val="C00000"/>
                </a:solidFill>
              </a:rPr>
              <a:t>методики формування уявлень учнів про природничо-наукову картину світу в навчанні природничих наук основної та старшої </a:t>
            </a:r>
            <a:r>
              <a:rPr lang="uk-UA" sz="2000" dirty="0" smtClean="0">
                <a:solidFill>
                  <a:srgbClr val="C00000"/>
                </a:solidFill>
              </a:rPr>
              <a:t>школи; </a:t>
            </a:r>
          </a:p>
          <a:p>
            <a:r>
              <a:rPr lang="uk-UA" sz="2000" dirty="0" smtClean="0">
                <a:solidFill>
                  <a:srgbClr val="C00000"/>
                </a:solidFill>
              </a:rPr>
              <a:t>експериментальна перевірка ефективності </a:t>
            </a:r>
            <a:r>
              <a:rPr lang="uk-UA" sz="2000" dirty="0">
                <a:solidFill>
                  <a:srgbClr val="C00000"/>
                </a:solidFill>
              </a:rPr>
              <a:t>реалізації методики формування уявлень учнів про природничо-наукову картину світу в навчанні природничих наук основної та старшої школи </a:t>
            </a:r>
            <a:r>
              <a:rPr lang="uk-UA" sz="2000" dirty="0" smtClean="0">
                <a:solidFill>
                  <a:srgbClr val="C00000"/>
                </a:solidFill>
              </a:rPr>
              <a:t>за </a:t>
            </a:r>
            <a:r>
              <a:rPr lang="uk-UA" sz="2000" dirty="0">
                <a:solidFill>
                  <a:srgbClr val="C00000"/>
                </a:solidFill>
              </a:rPr>
              <a:t>допомогою розроблених методичних </a:t>
            </a:r>
            <a:r>
              <a:rPr lang="uk-UA" sz="2000" dirty="0" smtClean="0">
                <a:solidFill>
                  <a:srgbClr val="C00000"/>
                </a:solidFill>
              </a:rPr>
              <a:t>матеріалів; </a:t>
            </a:r>
          </a:p>
          <a:p>
            <a:r>
              <a:rPr lang="uk-UA" sz="2000" dirty="0" smtClean="0">
                <a:solidFill>
                  <a:srgbClr val="C00000"/>
                </a:solidFill>
              </a:rPr>
              <a:t>результати </a:t>
            </a:r>
            <a:r>
              <a:rPr lang="uk-UA" sz="2000" dirty="0">
                <a:solidFill>
                  <a:srgbClr val="C00000"/>
                </a:solidFill>
              </a:rPr>
              <a:t>дослідження впроваджено в освітній процес опорного навчального закладу «Мошоринська ЗШ І-ІІІ ступенів Знам'янської районної ради Кіровоградської області»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69"/>
          <a:stretch/>
        </p:blipFill>
        <p:spPr>
          <a:xfrm>
            <a:off x="340783" y="1478845"/>
            <a:ext cx="3689350" cy="456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42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201" y="180622"/>
            <a:ext cx="11604421" cy="121919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dirty="0" smtClean="0">
                <a:solidFill>
                  <a:srgbClr val="002060"/>
                </a:solidFill>
              </a:rPr>
              <a:t>Розділ І </a:t>
            </a:r>
            <a:r>
              <a:rPr lang="uk-UA" sz="2700" b="1" dirty="0" smtClean="0">
                <a:solidFill>
                  <a:srgbClr val="C00000"/>
                </a:solidFill>
              </a:rPr>
              <a:t>ПРОБЛЕМА </a:t>
            </a:r>
            <a:r>
              <a:rPr lang="uk-UA" sz="2700" b="1" dirty="0">
                <a:solidFill>
                  <a:srgbClr val="C00000"/>
                </a:solidFill>
              </a:rPr>
              <a:t>ФОРМУВАННЯ УЯВЛЕНЬ УЧНІВ ПРО ПРИРОДНИЧО-НАУКОВУ КАРТИНУ СВІТУ В ТЕОРІЇ НАВЧАННЯ ПРИРОДНИЧИХ </a:t>
            </a:r>
            <a:r>
              <a:rPr lang="uk-UA" sz="2700" b="1" dirty="0" smtClean="0">
                <a:solidFill>
                  <a:srgbClr val="C00000"/>
                </a:solidFill>
              </a:rPr>
              <a:t>НАУК.</a:t>
            </a:r>
            <a:br>
              <a:rPr lang="uk-UA" sz="2700" b="1" dirty="0" smtClean="0">
                <a:solidFill>
                  <a:srgbClr val="C00000"/>
                </a:solidFill>
              </a:rPr>
            </a:br>
            <a:r>
              <a:rPr lang="uk-UA" sz="2700" b="1" u="sng" dirty="0" smtClean="0">
                <a:solidFill>
                  <a:srgbClr val="002060"/>
                </a:solidFill>
              </a:rPr>
              <a:t>ПНКС в системі світоглядних знань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0" y="1490132"/>
            <a:ext cx="4549422" cy="205457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 algn="r">
              <a:buNone/>
            </a:pPr>
            <a:endParaRPr lang="uk-UA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пізнання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емпіричні загальнонаукові, теоретичні загальнонаукові, спільні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01" y="1490133"/>
            <a:ext cx="6942110" cy="221262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178" y="3793067"/>
            <a:ext cx="6265333" cy="2901244"/>
          </a:xfrm>
          <a:prstGeom prst="rect">
            <a:avLst/>
          </a:prstGeom>
          <a:solidFill>
            <a:srgbClr val="00B0F0"/>
          </a:solidFill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" name="Прямоугольник 18"/>
          <p:cNvSpPr/>
          <p:nvPr/>
        </p:nvSpPr>
        <p:spPr>
          <a:xfrm>
            <a:off x="361244" y="3793067"/>
            <a:ext cx="5226756" cy="28623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000" u="sng" dirty="0" err="1" smtClean="0">
                <a:solidFill>
                  <a:srgbClr val="7030A0"/>
                </a:solidFill>
              </a:rPr>
              <a:t>Рівні</a:t>
            </a:r>
            <a:r>
              <a:rPr lang="ru-RU" sz="2000" u="sng" dirty="0" smtClean="0">
                <a:solidFill>
                  <a:srgbClr val="7030A0"/>
                </a:solidFill>
              </a:rPr>
              <a:t> </a:t>
            </a:r>
            <a:r>
              <a:rPr lang="ru-RU" sz="2000" u="sng" dirty="0" err="1">
                <a:solidFill>
                  <a:srgbClr val="7030A0"/>
                </a:solidFill>
              </a:rPr>
              <a:t>структурності</a:t>
            </a:r>
            <a:r>
              <a:rPr lang="ru-RU" sz="2000" u="sng" dirty="0">
                <a:solidFill>
                  <a:srgbClr val="7030A0"/>
                </a:solidFill>
              </a:rPr>
              <a:t> </a:t>
            </a:r>
            <a:r>
              <a:rPr lang="ru-RU" sz="2000" u="sng" dirty="0" err="1">
                <a:solidFill>
                  <a:srgbClr val="7030A0"/>
                </a:solidFill>
              </a:rPr>
              <a:t>навчального</a:t>
            </a:r>
            <a:r>
              <a:rPr lang="ru-RU" sz="2000" u="sng" dirty="0">
                <a:solidFill>
                  <a:srgbClr val="7030A0"/>
                </a:solidFill>
              </a:rPr>
              <a:t> </a:t>
            </a:r>
            <a:r>
              <a:rPr lang="ru-RU" sz="2000" u="sng" dirty="0" err="1">
                <a:solidFill>
                  <a:srgbClr val="7030A0"/>
                </a:solidFill>
              </a:rPr>
              <a:t>матеріалу</a:t>
            </a:r>
            <a:endParaRPr lang="ru-RU" sz="2000" u="sng" dirty="0">
              <a:solidFill>
                <a:srgbClr val="7030A0"/>
              </a:solidFill>
            </a:endParaRPr>
          </a:p>
          <a:p>
            <a:r>
              <a:rPr lang="ru-RU" sz="2000" dirty="0">
                <a:solidFill>
                  <a:srgbClr val="C00000"/>
                </a:solidFill>
              </a:rPr>
              <a:t>1 </a:t>
            </a:r>
            <a:r>
              <a:rPr lang="ru-RU" sz="2000" dirty="0" err="1">
                <a:solidFill>
                  <a:srgbClr val="C00000"/>
                </a:solidFill>
              </a:rPr>
              <a:t>рівень</a:t>
            </a:r>
            <a:r>
              <a:rPr lang="ru-RU" sz="2000" dirty="0">
                <a:solidFill>
                  <a:srgbClr val="C00000"/>
                </a:solidFill>
              </a:rPr>
              <a:t>	</a:t>
            </a:r>
            <a:r>
              <a:rPr lang="ru-RU" sz="2000" dirty="0" err="1">
                <a:solidFill>
                  <a:srgbClr val="C00000"/>
                </a:solidFill>
              </a:rPr>
              <a:t>Явища</a:t>
            </a:r>
            <a:r>
              <a:rPr lang="ru-RU" sz="2000" dirty="0">
                <a:solidFill>
                  <a:srgbClr val="C00000"/>
                </a:solidFill>
              </a:rPr>
              <a:t>, </a:t>
            </a:r>
            <a:r>
              <a:rPr lang="ru-RU" sz="2000" dirty="0" err="1">
                <a:solidFill>
                  <a:srgbClr val="C00000"/>
                </a:solidFill>
              </a:rPr>
              <a:t>властивості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</a:p>
          <a:p>
            <a:r>
              <a:rPr lang="ru-RU" sz="2000" dirty="0">
                <a:solidFill>
                  <a:srgbClr val="C00000"/>
                </a:solidFill>
              </a:rPr>
              <a:t>2 </a:t>
            </a:r>
            <a:r>
              <a:rPr lang="ru-RU" sz="2000" dirty="0" err="1">
                <a:solidFill>
                  <a:srgbClr val="C00000"/>
                </a:solidFill>
              </a:rPr>
              <a:t>рівень</a:t>
            </a:r>
            <a:r>
              <a:rPr lang="ru-RU" sz="2000" dirty="0">
                <a:solidFill>
                  <a:srgbClr val="C00000"/>
                </a:solidFill>
              </a:rPr>
              <a:t>	</a:t>
            </a:r>
            <a:r>
              <a:rPr lang="ru-RU" sz="2000" dirty="0" err="1">
                <a:solidFill>
                  <a:srgbClr val="C00000"/>
                </a:solidFill>
              </a:rPr>
              <a:t>Закони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природи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dirty="0">
                <a:solidFill>
                  <a:srgbClr val="C00000"/>
                </a:solidFill>
              </a:rPr>
              <a:t>3 </a:t>
            </a:r>
            <a:r>
              <a:rPr lang="ru-RU" sz="2000" dirty="0" err="1">
                <a:solidFill>
                  <a:srgbClr val="C00000"/>
                </a:solidFill>
              </a:rPr>
              <a:t>рівень</a:t>
            </a:r>
            <a:r>
              <a:rPr lang="ru-RU" sz="2000" dirty="0">
                <a:solidFill>
                  <a:srgbClr val="C00000"/>
                </a:solidFill>
              </a:rPr>
              <a:t>	</a:t>
            </a:r>
            <a:r>
              <a:rPr lang="ru-RU" sz="2000" dirty="0" err="1">
                <a:solidFill>
                  <a:srgbClr val="C00000"/>
                </a:solidFill>
              </a:rPr>
              <a:t>Цілісні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теорії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dirty="0">
                <a:solidFill>
                  <a:srgbClr val="C00000"/>
                </a:solidFill>
              </a:rPr>
              <a:t>4 </a:t>
            </a:r>
            <a:r>
              <a:rPr lang="ru-RU" sz="2000" dirty="0" err="1">
                <a:solidFill>
                  <a:srgbClr val="C00000"/>
                </a:solidFill>
              </a:rPr>
              <a:t>рівень</a:t>
            </a:r>
            <a:r>
              <a:rPr lang="ru-RU" sz="2000" dirty="0">
                <a:solidFill>
                  <a:srgbClr val="C00000"/>
                </a:solidFill>
              </a:rPr>
              <a:t>	</a:t>
            </a:r>
            <a:r>
              <a:rPr lang="ru-RU" sz="2000" dirty="0" err="1">
                <a:solidFill>
                  <a:srgbClr val="C00000"/>
                </a:solidFill>
              </a:rPr>
              <a:t>Фізична</a:t>
            </a:r>
            <a:r>
              <a:rPr lang="ru-RU" sz="2000" dirty="0">
                <a:solidFill>
                  <a:srgbClr val="C00000"/>
                </a:solidFill>
              </a:rPr>
              <a:t>, </a:t>
            </a:r>
            <a:r>
              <a:rPr lang="ru-RU" sz="2000" dirty="0" err="1">
                <a:solidFill>
                  <a:srgbClr val="C00000"/>
                </a:solidFill>
              </a:rPr>
              <a:t>хімічна</a:t>
            </a:r>
            <a:r>
              <a:rPr lang="ru-RU" sz="2000" dirty="0">
                <a:solidFill>
                  <a:srgbClr val="C00000"/>
                </a:solidFill>
              </a:rPr>
              <a:t>, </a:t>
            </a:r>
            <a:r>
              <a:rPr lang="ru-RU" sz="2000" dirty="0" err="1">
                <a:solidFill>
                  <a:srgbClr val="C00000"/>
                </a:solidFill>
              </a:rPr>
              <a:t>біологічна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картини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світу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dirty="0">
                <a:solidFill>
                  <a:srgbClr val="C00000"/>
                </a:solidFill>
              </a:rPr>
              <a:t>5 </a:t>
            </a:r>
            <a:r>
              <a:rPr lang="ru-RU" sz="2000" dirty="0" err="1">
                <a:solidFill>
                  <a:srgbClr val="C00000"/>
                </a:solidFill>
              </a:rPr>
              <a:t>рівень</a:t>
            </a:r>
            <a:r>
              <a:rPr lang="ru-RU" sz="2000" dirty="0">
                <a:solidFill>
                  <a:srgbClr val="C00000"/>
                </a:solidFill>
              </a:rPr>
              <a:t>	</a:t>
            </a:r>
            <a:r>
              <a:rPr lang="ru-RU" sz="2000" dirty="0" err="1">
                <a:solidFill>
                  <a:srgbClr val="C00000"/>
                </a:solidFill>
              </a:rPr>
              <a:t>Природничо-наукова</a:t>
            </a:r>
            <a:r>
              <a:rPr lang="ru-RU" sz="2000" dirty="0">
                <a:solidFill>
                  <a:srgbClr val="C00000"/>
                </a:solidFill>
              </a:rPr>
              <a:t> картина </a:t>
            </a:r>
            <a:r>
              <a:rPr lang="ru-RU" sz="2000" dirty="0" err="1">
                <a:solidFill>
                  <a:srgbClr val="C00000"/>
                </a:solidFill>
              </a:rPr>
              <a:t>світу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dirty="0">
                <a:solidFill>
                  <a:srgbClr val="C00000"/>
                </a:solidFill>
              </a:rPr>
              <a:t>6 </a:t>
            </a:r>
            <a:r>
              <a:rPr lang="ru-RU" sz="2000" dirty="0" err="1">
                <a:solidFill>
                  <a:srgbClr val="C00000"/>
                </a:solidFill>
              </a:rPr>
              <a:t>рівень</a:t>
            </a:r>
            <a:r>
              <a:rPr lang="ru-RU" sz="2000" dirty="0">
                <a:solidFill>
                  <a:srgbClr val="C00000"/>
                </a:solidFill>
              </a:rPr>
              <a:t>	</a:t>
            </a:r>
            <a:r>
              <a:rPr lang="ru-RU" sz="2000" dirty="0" err="1">
                <a:solidFill>
                  <a:srgbClr val="C00000"/>
                </a:solidFill>
              </a:rPr>
              <a:t>Наукова</a:t>
            </a:r>
            <a:r>
              <a:rPr lang="ru-RU" sz="2000" dirty="0">
                <a:solidFill>
                  <a:srgbClr val="C00000"/>
                </a:solidFill>
              </a:rPr>
              <a:t> картина </a:t>
            </a:r>
            <a:r>
              <a:rPr lang="ru-RU" sz="2000" dirty="0" err="1">
                <a:solidFill>
                  <a:srgbClr val="C00000"/>
                </a:solidFill>
              </a:rPr>
              <a:t>світу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556" y="270933"/>
            <a:ext cx="9019822" cy="1659467"/>
          </a:xfrm>
        </p:spPr>
        <p:txBody>
          <a:bodyPr>
            <a:normAutofit fontScale="90000"/>
          </a:bodyPr>
          <a:lstStyle/>
          <a:p>
            <a:r>
              <a:rPr lang="uk-UA" sz="2200" b="1" u="sng" dirty="0">
                <a:solidFill>
                  <a:schemeClr val="accent5">
                    <a:lumMod val="75000"/>
                  </a:schemeClr>
                </a:solidFill>
              </a:rPr>
              <a:t>Проблема формування уявлень учнів про природничо</a:t>
            </a:r>
            <a:r>
              <a:rPr lang="ru-RU" sz="2200" b="1" u="sng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uk-UA" sz="2200" b="1" u="sng" dirty="0">
                <a:solidFill>
                  <a:schemeClr val="accent5">
                    <a:lumMod val="75000"/>
                  </a:schemeClr>
                </a:solidFill>
              </a:rPr>
              <a:t>наукову картину світу в теорії навчання природничих </a:t>
            </a:r>
            <a:r>
              <a:rPr lang="uk-UA" sz="2200" b="1" u="sng" dirty="0" smtClean="0">
                <a:solidFill>
                  <a:schemeClr val="accent5">
                    <a:lumMod val="75000"/>
                  </a:schemeClr>
                </a:solidFill>
              </a:rPr>
              <a:t>наук: </a:t>
            </a: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uk-UA" sz="2000" dirty="0" smtClean="0">
                <a:solidFill>
                  <a:srgbClr val="0070C0"/>
                </a:solidFill>
              </a:rPr>
              <a:t> - предмет </a:t>
            </a:r>
            <a:r>
              <a:rPr lang="uk-UA" sz="2000" dirty="0">
                <a:solidFill>
                  <a:srgbClr val="0070C0"/>
                </a:solidFill>
              </a:rPr>
              <a:t>дослідження </a:t>
            </a:r>
            <a:r>
              <a:rPr lang="uk-UA" sz="2000" dirty="0" smtClean="0">
                <a:solidFill>
                  <a:srgbClr val="0070C0"/>
                </a:solidFill>
              </a:rPr>
              <a:t>вчених (</a:t>
            </a:r>
            <a:r>
              <a:rPr lang="uk-UA" sz="2000" dirty="0">
                <a:solidFill>
                  <a:srgbClr val="0070C0"/>
                </a:solidFill>
              </a:rPr>
              <a:t>В. </a:t>
            </a:r>
            <a:r>
              <a:rPr lang="uk-UA" sz="2000" dirty="0" err="1" smtClean="0">
                <a:solidFill>
                  <a:srgbClr val="0070C0"/>
                </a:solidFill>
              </a:rPr>
              <a:t>Єфіменко</a:t>
            </a:r>
            <a:r>
              <a:rPr lang="uk-UA" sz="2000" dirty="0" smtClean="0">
                <a:solidFill>
                  <a:srgbClr val="0070C0"/>
                </a:solidFill>
              </a:rPr>
              <a:t>, </a:t>
            </a:r>
            <a:r>
              <a:rPr lang="uk-UA" sz="2000" dirty="0">
                <a:solidFill>
                  <a:srgbClr val="0070C0"/>
                </a:solidFill>
              </a:rPr>
              <a:t>І. </a:t>
            </a:r>
            <a:r>
              <a:rPr lang="uk-UA" sz="2000" dirty="0" err="1" smtClean="0">
                <a:solidFill>
                  <a:srgbClr val="0070C0"/>
                </a:solidFill>
              </a:rPr>
              <a:t>Бургун</a:t>
            </a:r>
            <a:r>
              <a:rPr lang="uk-UA" sz="2000" dirty="0" smtClean="0">
                <a:solidFill>
                  <a:srgbClr val="0070C0"/>
                </a:solidFill>
              </a:rPr>
              <a:t>, </a:t>
            </a:r>
            <a:r>
              <a:rPr lang="uk-UA" sz="2000" dirty="0">
                <a:solidFill>
                  <a:srgbClr val="0070C0"/>
                </a:solidFill>
              </a:rPr>
              <a:t>Г. </a:t>
            </a:r>
            <a:r>
              <a:rPr lang="uk-UA" sz="2000" dirty="0" err="1" smtClean="0">
                <a:solidFill>
                  <a:srgbClr val="0070C0"/>
                </a:solidFill>
              </a:rPr>
              <a:t>Дворнікова</a:t>
            </a:r>
            <a:r>
              <a:rPr lang="uk-UA" sz="2000" dirty="0" smtClean="0">
                <a:solidFill>
                  <a:srgbClr val="0070C0"/>
                </a:solidFill>
              </a:rPr>
              <a:t>, </a:t>
            </a:r>
            <a:r>
              <a:rPr lang="uk-UA" sz="2000" dirty="0">
                <a:solidFill>
                  <a:srgbClr val="0070C0"/>
                </a:solidFill>
              </a:rPr>
              <a:t>С. </a:t>
            </a:r>
            <a:r>
              <a:rPr lang="uk-UA" sz="2000" dirty="0" err="1" smtClean="0">
                <a:solidFill>
                  <a:srgbClr val="0070C0"/>
                </a:solidFill>
              </a:rPr>
              <a:t>Кам’янецький</a:t>
            </a:r>
            <a:r>
              <a:rPr lang="uk-UA" sz="2000" dirty="0" smtClean="0">
                <a:solidFill>
                  <a:srgbClr val="0070C0"/>
                </a:solidFill>
              </a:rPr>
              <a:t>, </a:t>
            </a:r>
            <a:r>
              <a:rPr lang="uk-UA" sz="2000" dirty="0">
                <a:solidFill>
                  <a:srgbClr val="0070C0"/>
                </a:solidFill>
              </a:rPr>
              <a:t>Т. </a:t>
            </a:r>
            <a:r>
              <a:rPr lang="uk-UA" sz="2000" dirty="0" err="1" smtClean="0">
                <a:solidFill>
                  <a:srgbClr val="0070C0"/>
                </a:solidFill>
              </a:rPr>
              <a:t>Паначева</a:t>
            </a:r>
            <a:r>
              <a:rPr lang="uk-UA" sz="2000" dirty="0" smtClean="0">
                <a:solidFill>
                  <a:srgbClr val="0070C0"/>
                </a:solidFill>
              </a:rPr>
              <a:t>, </a:t>
            </a:r>
            <a:r>
              <a:rPr lang="uk-UA" sz="2000" dirty="0">
                <a:solidFill>
                  <a:srgbClr val="0070C0"/>
                </a:solidFill>
              </a:rPr>
              <a:t>Л. </a:t>
            </a:r>
            <a:r>
              <a:rPr lang="uk-UA" sz="2000" dirty="0" err="1" smtClean="0">
                <a:solidFill>
                  <a:srgbClr val="0070C0"/>
                </a:solidFill>
              </a:rPr>
              <a:t>Потапюк</a:t>
            </a:r>
            <a:r>
              <a:rPr lang="uk-UA" sz="2000" dirty="0" smtClean="0">
                <a:solidFill>
                  <a:srgbClr val="0070C0"/>
                </a:solidFill>
              </a:rPr>
              <a:t>, М. Садовий, А</a:t>
            </a:r>
            <a:r>
              <a:rPr lang="uk-UA" sz="2000" dirty="0">
                <a:solidFill>
                  <a:srgbClr val="0070C0"/>
                </a:solidFill>
              </a:rPr>
              <a:t>. </a:t>
            </a:r>
            <a:r>
              <a:rPr lang="uk-UA" sz="2000" dirty="0" err="1" smtClean="0">
                <a:solidFill>
                  <a:srgbClr val="0070C0"/>
                </a:solidFill>
              </a:rPr>
              <a:t>Синявіна</a:t>
            </a:r>
            <a:r>
              <a:rPr lang="uk-UA" sz="2000" dirty="0">
                <a:solidFill>
                  <a:srgbClr val="0070C0"/>
                </a:solidFill>
              </a:rPr>
              <a:t>)</a:t>
            </a:r>
            <a:r>
              <a:rPr lang="uk-UA" sz="2000" dirty="0" smtClean="0">
                <a:solidFill>
                  <a:srgbClr val="0070C0"/>
                </a:solidFill>
              </a:rPr>
              <a:t>;</a:t>
            </a: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uk-UA" sz="2000" dirty="0" smtClean="0">
                <a:solidFill>
                  <a:srgbClr val="0070C0"/>
                </a:solidFill>
              </a:rPr>
              <a:t>- розкрито </a:t>
            </a:r>
            <a:r>
              <a:rPr lang="uk-UA" sz="2000" dirty="0">
                <a:solidFill>
                  <a:srgbClr val="0070C0"/>
                </a:solidFill>
              </a:rPr>
              <a:t>можливості формування уявлень про ПНКС в учнів основної та старшої школи, проте пропоновані завдання для учнів мали несистемний характер;</a:t>
            </a: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- </a:t>
            </a:r>
            <a:r>
              <a:rPr lang="uk-UA" sz="2000" dirty="0" smtClean="0">
                <a:solidFill>
                  <a:srgbClr val="0070C0"/>
                </a:solidFill>
              </a:rPr>
              <a:t>методичні </a:t>
            </a:r>
            <a:r>
              <a:rPr lang="uk-UA" sz="2000" dirty="0">
                <a:solidFill>
                  <a:srgbClr val="0070C0"/>
                </a:solidFill>
              </a:rPr>
              <a:t>дослідження стосуються тільки фізики як природничої науки, а не включають інших природничих дисциплін; </a:t>
            </a: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- </a:t>
            </a:r>
            <a:r>
              <a:rPr lang="uk-UA" sz="2000" dirty="0" smtClean="0">
                <a:solidFill>
                  <a:srgbClr val="0070C0"/>
                </a:solidFill>
              </a:rPr>
              <a:t>методична </a:t>
            </a:r>
            <a:r>
              <a:rPr lang="uk-UA" sz="2000" dirty="0">
                <a:solidFill>
                  <a:srgbClr val="0070C0"/>
                </a:solidFill>
              </a:rPr>
              <a:t>система формування уявлень ПНКС і контролю рівнів готовності учнів до узагальнень світоглядного характеру не розроблена;</a:t>
            </a: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uk-UA" sz="2000" dirty="0" smtClean="0">
                <a:solidFill>
                  <a:srgbClr val="0070C0"/>
                </a:solidFill>
              </a:rPr>
              <a:t>- доцільність </a:t>
            </a:r>
            <a:r>
              <a:rPr lang="uk-UA" sz="2000" dirty="0">
                <a:solidFill>
                  <a:srgbClr val="0070C0"/>
                </a:solidFill>
              </a:rPr>
              <a:t>навчання учнів діям в межах окремих предметів, пов’язаними з узагальненнями природничих знань на рівні філософських ідей, теорій, загальнонаукових принципів.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733" y="4380090"/>
            <a:ext cx="8895646" cy="216746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Класифікація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уявлень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видами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зорового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аналізатора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ступенем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узагальненості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походженням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ступенем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виявлення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вольових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зусиль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00102"/>
              </p:ext>
            </p:extLst>
          </p:nvPr>
        </p:nvGraphicFramePr>
        <p:xfrm>
          <a:off x="9572977" y="863162"/>
          <a:ext cx="2404533" cy="5746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4533"/>
              </a:tblGrid>
              <a:tr h="102355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ctr"/>
                        </a:tabLst>
                      </a:pPr>
                      <a:r>
                        <a:rPr lang="uk-UA" sz="1800" spc="0" dirty="0">
                          <a:solidFill>
                            <a:srgbClr val="FFFF00"/>
                          </a:solidFill>
                          <a:effectLst/>
                        </a:rPr>
                        <a:t>Тип розумової операції</a:t>
                      </a:r>
                      <a:endParaRPr lang="ru-RU" sz="1800" spc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7904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ctr"/>
                        </a:tabLst>
                      </a:pPr>
                      <a:r>
                        <a:rPr lang="uk-UA" sz="1800" spc="0" dirty="0">
                          <a:solidFill>
                            <a:srgbClr val="FFFF00"/>
                          </a:solidFill>
                          <a:effectLst/>
                        </a:rPr>
                        <a:t>Аналіз</a:t>
                      </a:r>
                      <a:endParaRPr lang="ru-RU" sz="1800" spc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7904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ctr"/>
                        </a:tabLst>
                      </a:pPr>
                      <a:r>
                        <a:rPr lang="uk-UA" sz="1800" spc="0" dirty="0">
                          <a:solidFill>
                            <a:srgbClr val="FFFF00"/>
                          </a:solidFill>
                          <a:effectLst/>
                        </a:rPr>
                        <a:t>Синтез</a:t>
                      </a:r>
                      <a:endParaRPr lang="ru-RU" sz="1800" spc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7904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ctr"/>
                        </a:tabLst>
                      </a:pPr>
                      <a:r>
                        <a:rPr lang="uk-UA" sz="1800" spc="0" dirty="0">
                          <a:solidFill>
                            <a:srgbClr val="FFFF00"/>
                          </a:solidFill>
                          <a:effectLst/>
                        </a:rPr>
                        <a:t>Порівняння</a:t>
                      </a:r>
                      <a:endParaRPr lang="ru-RU" sz="1800" spc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7904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ctr"/>
                        </a:tabLst>
                      </a:pPr>
                      <a:r>
                        <a:rPr lang="uk-UA" sz="1800" spc="0" dirty="0">
                          <a:solidFill>
                            <a:srgbClr val="FFFF00"/>
                          </a:solidFill>
                          <a:effectLst/>
                        </a:rPr>
                        <a:t>Узагальнення</a:t>
                      </a:r>
                      <a:endParaRPr lang="ru-RU" sz="1800" spc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7904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ctr"/>
                        </a:tabLst>
                      </a:pPr>
                      <a:r>
                        <a:rPr lang="uk-UA" sz="1800" spc="0" dirty="0">
                          <a:solidFill>
                            <a:srgbClr val="FFFF00"/>
                          </a:solidFill>
                          <a:effectLst/>
                        </a:rPr>
                        <a:t>Класифікація</a:t>
                      </a:r>
                      <a:endParaRPr lang="ru-RU" sz="1800" spc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7904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ctr"/>
                        </a:tabLst>
                      </a:pPr>
                      <a:r>
                        <a:rPr lang="uk-UA" sz="1800" spc="0" dirty="0">
                          <a:solidFill>
                            <a:srgbClr val="FFFF00"/>
                          </a:solidFill>
                          <a:effectLst/>
                        </a:rPr>
                        <a:t>Систематизація</a:t>
                      </a:r>
                      <a:endParaRPr lang="ru-RU" sz="1800" spc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7904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ctr"/>
                        </a:tabLst>
                      </a:pPr>
                      <a:r>
                        <a:rPr lang="uk-UA" sz="1800" spc="0" dirty="0">
                          <a:solidFill>
                            <a:srgbClr val="FFFF00"/>
                          </a:solidFill>
                          <a:effectLst/>
                        </a:rPr>
                        <a:t>Абстрагування</a:t>
                      </a:r>
                      <a:endParaRPr lang="ru-RU" sz="1800" spc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7904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ctr"/>
                        </a:tabLst>
                      </a:pPr>
                      <a:r>
                        <a:rPr lang="uk-UA" sz="1800" spc="0" dirty="0">
                          <a:solidFill>
                            <a:srgbClr val="FFFF00"/>
                          </a:solidFill>
                          <a:effectLst/>
                        </a:rPr>
                        <a:t>Конкретизація</a:t>
                      </a:r>
                      <a:endParaRPr lang="ru-RU" sz="1800" spc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47904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ctr"/>
                        </a:tabLst>
                      </a:pPr>
                      <a:r>
                        <a:rPr lang="uk-UA" sz="1800" spc="0" dirty="0">
                          <a:solidFill>
                            <a:srgbClr val="FFFF00"/>
                          </a:solidFill>
                          <a:effectLst/>
                        </a:rPr>
                        <a:t>Індукція</a:t>
                      </a:r>
                      <a:endParaRPr lang="ru-RU" sz="1800" spc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32682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71185" algn="ctr"/>
                        </a:tabLst>
                      </a:pPr>
                      <a:r>
                        <a:rPr lang="uk-UA" sz="1800" spc="0" dirty="0">
                          <a:solidFill>
                            <a:srgbClr val="FFFF00"/>
                          </a:solidFill>
                          <a:effectLst/>
                        </a:rPr>
                        <a:t>Дедукція</a:t>
                      </a:r>
                      <a:endParaRPr lang="ru-RU" sz="1800" spc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0"/>
          <a:stretch/>
        </p:blipFill>
        <p:spPr>
          <a:xfrm>
            <a:off x="5364619" y="3849511"/>
            <a:ext cx="4106759" cy="269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9321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830</TotalTime>
  <Words>1061</Words>
  <Application>Microsoft Office PowerPoint</Application>
  <PresentationFormat>Широкоэкранный</PresentationFormat>
  <Paragraphs>134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 3</vt:lpstr>
      <vt:lpstr>Грань</vt:lpstr>
      <vt:lpstr>Центральноукраїнський державний педагогічний університет                     імені В. Винниченка  «Формування уявлень учнів про природничо-наукову картину світу»</vt:lpstr>
      <vt:lpstr>Актуальність дослідження</vt:lpstr>
      <vt:lpstr>Мета дослідження: наукове обґрунтування та розроблення методики формування в учнів основної і старшої школи уявлень про природничо-наукову картину світу в практиці навчання природничих наук </vt:lpstr>
      <vt:lpstr>Об’єкт дослідження: освітній процес з природничих дисциплін в основній та старшій школі. </vt:lpstr>
      <vt:lpstr>Методи дослідження:</vt:lpstr>
      <vt:lpstr>Наукова новизна на основі науково-методичного аналізу і експериментальної перевірки:</vt:lpstr>
      <vt:lpstr>Практичне значення дослідження</vt:lpstr>
      <vt:lpstr>Розділ І ПРОБЛЕМА ФОРМУВАННЯ УЯВЛЕНЬ УЧНІВ ПРО ПРИРОДНИЧО-НАУКОВУ КАРТИНУ СВІТУ В ТЕОРІЇ НАВЧАННЯ ПРИРОДНИЧИХ НАУК. ПНКС в системі світоглядних знань </vt:lpstr>
      <vt:lpstr>Проблема формування уявлень учнів про природничо-наукову картину світу в теорії навчання природничих наук:   - предмет дослідження вчених (В. Єфіменко, І. Бургун, Г. Дворнікова, С. Кам’янецький, Т. Паначева, Л. Потапюк, М. Садовий, А. Синявіна); - розкрито можливості формування уявлень про ПНКС в учнів основної та старшої школи, проте пропоновані завдання для учнів мали несистемний характер; - методичні дослідження стосуються тільки фізики як природничої науки, а не включають інших природничих дисциплін;  - методична система формування уявлень ПНКС і контролю рівнів готовності учнів до узагальнень світоглядного характеру не розроблена; - доцільність навчання учнів діям в межах окремих предметів, пов’язаними з узагальненнями природничих знань на рівні філософських ідей, теорій, загальнонаукових принципів. </vt:lpstr>
      <vt:lpstr>РОЗДІЛ ІІ МЕТОДИКА ФОРМУВАННЯ УЯВЛЕНЬ УЧНІВ ПРО ПРИРОДНИЧО-НАУКОВУ КАРТИНУ СВІТУ </vt:lpstr>
      <vt:lpstr>Формування уявлень учнів про природничо-наукову картину світу в практиці навчання природничих наук Основна школа                                              Старша школа (рівень стандарту, профільний рівень) Біологія                          Хімія                                 Фізика                                         О. А. Дубовик               О. І. Ляшенко                                       О.С.Бобкова                   В. М. Локтєв     </vt:lpstr>
      <vt:lpstr>Функції підручника    </vt:lpstr>
      <vt:lpstr>Методика формування уявлень природничо-наукової  картини світу в учнів основної та старшої школи Методи: когнітивні, креативні, організаційно-діяльнісні  </vt:lpstr>
      <vt:lpstr>У ІІ розділі було проаналізовано методичну літературу щодо формування уявлень ПНКС в учнів основної та старшої школи та розроблено методику формування уявлень ПНКС в учнів основної та старшої школи </vt:lpstr>
      <vt:lpstr>РОЗДІЛ ІІІ ЕКСПЕРИМЕНТАЛЬНА ПЕРЕВІРКА ЕФЕКТИВНОСТІ МЕТОДИКИ ФОРМУВАННЯ УЯВЛЕНЬ УЧНІВ ПРО ПРИРОДНИЧО-НАУКОВУ КАРТИНУ СВІТУ </vt:lpstr>
      <vt:lpstr>Результативність упровадження методики формування уявлень учнів про природничо-наукову картину світу</vt:lpstr>
      <vt:lpstr>Висновки</vt:lpstr>
      <vt:lpstr>Презентация PowerPoint</vt:lpstr>
      <vt:lpstr>Дякую за увагу!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«Формування уявлень учнів про природничо-наукову картину світу»</dc:title>
  <dc:creator>Зоя</dc:creator>
  <cp:lastModifiedBy>Зоя</cp:lastModifiedBy>
  <cp:revision>61</cp:revision>
  <dcterms:created xsi:type="dcterms:W3CDTF">2020-06-20T15:16:47Z</dcterms:created>
  <dcterms:modified xsi:type="dcterms:W3CDTF">2020-06-22T17:16:17Z</dcterms:modified>
</cp:coreProperties>
</file>