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5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достатній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На початку експерименту</c:v>
                </c:pt>
                <c:pt idx="1">
                  <c:v>Наприкінці експерименту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BE-4345-A6C1-6D970CB981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середній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На початку експерименту</c:v>
                </c:pt>
                <c:pt idx="1">
                  <c:v>Наприкінці експерименту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BE-4345-A6C1-6D970CB981D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високий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На початку експерименту</c:v>
                </c:pt>
                <c:pt idx="1">
                  <c:v>Наприкінці експерименту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BE-4345-A6C1-6D970CB981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47939928"/>
        <c:axId val="347940256"/>
        <c:axId val="347043736"/>
      </c:bar3DChart>
      <c:catAx>
        <c:axId val="347939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940256"/>
        <c:crosses val="autoZero"/>
        <c:auto val="1"/>
        <c:lblAlgn val="ctr"/>
        <c:lblOffset val="100"/>
        <c:noMultiLvlLbl val="0"/>
      </c:catAx>
      <c:valAx>
        <c:axId val="347940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939928"/>
        <c:crosses val="autoZero"/>
        <c:crossBetween val="between"/>
      </c:valAx>
      <c:serAx>
        <c:axId val="34704373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940256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достатній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На початку експерименту</c:v>
                </c:pt>
                <c:pt idx="1">
                  <c:v>Наприкінці експерименту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80-4F5E-A5F1-294D4EACE4A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середній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На початку експерименту</c:v>
                </c:pt>
                <c:pt idx="1">
                  <c:v>Наприкінці експерименту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80-4F5E-A5F1-294D4EACE4A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високий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На початку експерименту</c:v>
                </c:pt>
                <c:pt idx="1">
                  <c:v>Наприкінці експерименту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80-4F5E-A5F1-294D4EACE4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47939928"/>
        <c:axId val="347940256"/>
        <c:axId val="347043736"/>
      </c:bar3DChart>
      <c:catAx>
        <c:axId val="347939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940256"/>
        <c:crosses val="autoZero"/>
        <c:auto val="1"/>
        <c:lblAlgn val="ctr"/>
        <c:lblOffset val="100"/>
        <c:noMultiLvlLbl val="0"/>
      </c:catAx>
      <c:valAx>
        <c:axId val="347940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939928"/>
        <c:crosses val="autoZero"/>
        <c:crossBetween val="between"/>
      </c:valAx>
      <c:serAx>
        <c:axId val="34704373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940256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431074"/>
            <a:ext cx="8791575" cy="3078889"/>
          </a:xfrm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chemeClr val="bg2"/>
                </a:solidFill>
              </a:rPr>
              <a:t>МЕТОДИКА СКЛАДАННЯ І РОЗВЯЗУВАННЯ ЗАДАЧ З ПРИРОДНИЧИХ НАУК У СТАРШІЙ ШКОЛІ</a:t>
            </a:r>
            <a:r>
              <a:rPr lang="en-US" sz="4000" dirty="0">
                <a:solidFill>
                  <a:schemeClr val="bg2"/>
                </a:solidFill>
              </a:rPr>
              <a:t/>
            </a:r>
            <a:br>
              <a:rPr lang="en-US" sz="4000" dirty="0">
                <a:solidFill>
                  <a:schemeClr val="bg2"/>
                </a:solidFill>
              </a:rPr>
            </a:br>
            <a:endParaRPr lang="en-US" sz="4000" dirty="0">
              <a:solidFill>
                <a:schemeClr val="bg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68343" y="3971110"/>
            <a:ext cx="3448595" cy="2377440"/>
          </a:xfrm>
        </p:spPr>
        <p:txBody>
          <a:bodyPr>
            <a:normAutofit fontScale="70000" lnSpcReduction="20000"/>
          </a:bodyPr>
          <a:lstStyle/>
          <a:p>
            <a:pPr defTabSz="360000">
              <a:lnSpc>
                <a:spcPct val="110000"/>
              </a:lnSpc>
              <a:buClr>
                <a:schemeClr val="accent1">
                  <a:lumMod val="75000"/>
                </a:schemeClr>
              </a:buClr>
              <a:defRPr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ЗІНЬ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євгенія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денисівна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60000">
              <a:lnSpc>
                <a:spcPct val="110000"/>
              </a:lnSpc>
              <a:buClr>
                <a:schemeClr val="accent1">
                  <a:lumMod val="75000"/>
                </a:schemeClr>
              </a:buClr>
              <a:defRPr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групи ПН18М</a:t>
            </a:r>
          </a:p>
          <a:p>
            <a:pPr defTabSz="360000">
              <a:lnSpc>
                <a:spcPct val="110000"/>
              </a:lnSpc>
              <a:buClr>
                <a:schemeClr val="accent1">
                  <a:lumMod val="75000"/>
                </a:schemeClr>
              </a:buClr>
              <a:defRPr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природничо-географічного факультету</a:t>
            </a: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спеціальність 014 Середня освіта (Природничі науки)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керівник :</a:t>
            </a:r>
          </a:p>
          <a:p>
            <a:r>
              <a:rPr lang="uk-UA" dirty="0" err="1" smtClean="0"/>
              <a:t>д.пед.н</a:t>
            </a:r>
            <a:r>
              <a:rPr lang="uk-UA" dirty="0"/>
              <a:t>., доц., </a:t>
            </a:r>
            <a:r>
              <a:rPr lang="uk-UA" dirty="0" err="1" smtClean="0"/>
              <a:t>Подопригора</a:t>
            </a:r>
            <a:r>
              <a:rPr lang="uk-UA" dirty="0" smtClean="0"/>
              <a:t> Наталія </a:t>
            </a:r>
            <a:r>
              <a:rPr lang="uk-UA" dirty="0" err="1" smtClean="0"/>
              <a:t>водимирівна</a:t>
            </a:r>
            <a:endParaRPr lang="uk-UA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06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5998" cy="1478570"/>
          </a:xfrm>
        </p:spPr>
        <p:txBody>
          <a:bodyPr/>
          <a:lstStyle/>
          <a:p>
            <a:r>
              <a:rPr lang="uk-UA" b="1" u="sng" dirty="0">
                <a:solidFill>
                  <a:schemeClr val="bg2"/>
                </a:solidFill>
              </a:rPr>
              <a:t>Навчальні задачі</a:t>
            </a:r>
            <a:endParaRPr lang="en-US" u="sng" dirty="0">
              <a:solidFill>
                <a:schemeClr val="bg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6766" y="117566"/>
            <a:ext cx="6505303" cy="67404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596136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Наприклад</a:t>
            </a:r>
            <a:r>
              <a:rPr lang="ru-RU" dirty="0"/>
              <a:t> задача на </a:t>
            </a:r>
            <a:r>
              <a:rPr lang="ru-RU" dirty="0" err="1"/>
              <a:t>розв’язування</a:t>
            </a:r>
            <a:r>
              <a:rPr lang="ru-RU" dirty="0"/>
              <a:t> задач за формулами.</a:t>
            </a:r>
          </a:p>
          <a:p>
            <a:r>
              <a:rPr lang="ru-RU" dirty="0"/>
              <a:t>1.	</a:t>
            </a:r>
            <a:r>
              <a:rPr lang="ru-RU" dirty="0" err="1"/>
              <a:t>Знаходження</a:t>
            </a:r>
            <a:r>
              <a:rPr lang="ru-RU" dirty="0"/>
              <a:t> </a:t>
            </a:r>
            <a:r>
              <a:rPr lang="ru-RU" dirty="0" err="1"/>
              <a:t>відносної</a:t>
            </a:r>
            <a:r>
              <a:rPr lang="ru-RU" dirty="0"/>
              <a:t> </a:t>
            </a:r>
            <a:r>
              <a:rPr lang="ru-RU" dirty="0" err="1"/>
              <a:t>молекулярної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і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масової</a:t>
            </a:r>
            <a:r>
              <a:rPr lang="ru-RU" dirty="0"/>
              <a:t> </a:t>
            </a:r>
            <a:r>
              <a:rPr lang="ru-RU" dirty="0" err="1"/>
              <a:t>частки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у </a:t>
            </a:r>
            <a:r>
              <a:rPr lang="ru-RU" dirty="0" err="1"/>
              <a:t>речовині</a:t>
            </a:r>
            <a:r>
              <a:rPr lang="ru-RU" dirty="0"/>
              <a:t> [27].</a:t>
            </a:r>
          </a:p>
          <a:p>
            <a:r>
              <a:rPr lang="ru-RU" dirty="0" err="1"/>
              <a:t>Відносна</a:t>
            </a:r>
            <a:r>
              <a:rPr lang="ru-RU" dirty="0"/>
              <a:t> </a:t>
            </a:r>
            <a:r>
              <a:rPr lang="ru-RU" dirty="0" err="1"/>
              <a:t>молекулярна</a:t>
            </a:r>
            <a:r>
              <a:rPr lang="ru-RU" dirty="0"/>
              <a:t> </a:t>
            </a:r>
            <a:r>
              <a:rPr lang="ru-RU" dirty="0" err="1"/>
              <a:t>маса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err="1"/>
              <a:t>позначається</a:t>
            </a:r>
            <a:r>
              <a:rPr lang="ru-RU" dirty="0"/>
              <a:t> </a:t>
            </a:r>
            <a:r>
              <a:rPr lang="en-US" dirty="0" err="1"/>
              <a:t>Mr</a:t>
            </a:r>
            <a:r>
              <a:rPr lang="en-US" dirty="0"/>
              <a:t> </a:t>
            </a:r>
            <a:r>
              <a:rPr lang="ru-RU" dirty="0"/>
              <a:t>і </a:t>
            </a:r>
            <a:r>
              <a:rPr lang="ru-RU" dirty="0" err="1"/>
              <a:t>обчислюється</a:t>
            </a:r>
            <a:r>
              <a:rPr lang="ru-RU" dirty="0"/>
              <a:t> як сума </a:t>
            </a:r>
            <a:r>
              <a:rPr lang="ru-RU" dirty="0" err="1"/>
              <a:t>добутків</a:t>
            </a:r>
            <a:r>
              <a:rPr lang="ru-RU" dirty="0"/>
              <a:t> </a:t>
            </a:r>
            <a:r>
              <a:rPr lang="ru-RU" dirty="0" err="1"/>
              <a:t>атомних</a:t>
            </a:r>
            <a:r>
              <a:rPr lang="ru-RU" dirty="0"/>
              <a:t> </a:t>
            </a:r>
            <a:r>
              <a:rPr lang="ru-RU" dirty="0" err="1"/>
              <a:t>мас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до складу </a:t>
            </a:r>
            <a:r>
              <a:rPr lang="ru-RU" dirty="0" err="1"/>
              <a:t>сполуки</a:t>
            </a:r>
            <a:r>
              <a:rPr lang="ru-RU" dirty="0"/>
              <a:t> , на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атомів</a:t>
            </a:r>
            <a:r>
              <a:rPr lang="ru-RU" dirty="0"/>
              <a:t> у </a:t>
            </a:r>
            <a:r>
              <a:rPr lang="ru-RU" dirty="0" err="1"/>
              <a:t>даній</a:t>
            </a:r>
            <a:r>
              <a:rPr lang="ru-RU" dirty="0"/>
              <a:t> </a:t>
            </a:r>
            <a:r>
              <a:rPr lang="ru-RU" dirty="0" err="1"/>
              <a:t>сполуці</a:t>
            </a:r>
            <a:r>
              <a:rPr lang="ru-RU" dirty="0"/>
              <a:t>: </a:t>
            </a:r>
          </a:p>
          <a:p>
            <a:r>
              <a:rPr lang="en-US" dirty="0" err="1"/>
              <a:t>Mr</a:t>
            </a:r>
            <a:r>
              <a:rPr lang="en-US" dirty="0"/>
              <a:t>(</a:t>
            </a:r>
            <a:r>
              <a:rPr lang="en-US" dirty="0" err="1"/>
              <a:t>AxByCz</a:t>
            </a:r>
            <a:r>
              <a:rPr lang="en-US" dirty="0"/>
              <a:t>)=</a:t>
            </a:r>
            <a:r>
              <a:rPr lang="en-US" dirty="0" err="1"/>
              <a:t>x·Ar</a:t>
            </a:r>
            <a:r>
              <a:rPr lang="en-US" dirty="0"/>
              <a:t>(A)+</a:t>
            </a:r>
            <a:r>
              <a:rPr lang="en-US" dirty="0" err="1"/>
              <a:t>y·Ar</a:t>
            </a:r>
            <a:r>
              <a:rPr lang="en-US" dirty="0"/>
              <a:t>(B)=</a:t>
            </a:r>
            <a:r>
              <a:rPr lang="en-US" dirty="0" err="1"/>
              <a:t>z·Ar</a:t>
            </a:r>
            <a:r>
              <a:rPr lang="en-US" dirty="0"/>
              <a:t>(C)</a:t>
            </a:r>
          </a:p>
          <a:p>
            <a:r>
              <a:rPr lang="ru-RU" dirty="0"/>
              <a:t>Приклад</a:t>
            </a:r>
          </a:p>
          <a:p>
            <a:r>
              <a:rPr lang="ru-RU" dirty="0" err="1"/>
              <a:t>Обчислити</a:t>
            </a:r>
            <a:r>
              <a:rPr lang="ru-RU" dirty="0"/>
              <a:t> </a:t>
            </a:r>
            <a:r>
              <a:rPr lang="ru-RU" dirty="0" err="1"/>
              <a:t>відносну</a:t>
            </a:r>
            <a:r>
              <a:rPr lang="ru-RU" dirty="0"/>
              <a:t> </a:t>
            </a:r>
            <a:r>
              <a:rPr lang="ru-RU" dirty="0" err="1"/>
              <a:t>молекулярну</a:t>
            </a:r>
            <a:r>
              <a:rPr lang="ru-RU" dirty="0"/>
              <a:t> </a:t>
            </a:r>
            <a:r>
              <a:rPr lang="ru-RU" dirty="0" err="1"/>
              <a:t>масу</a:t>
            </a:r>
            <a:r>
              <a:rPr lang="ru-RU" dirty="0"/>
              <a:t> </a:t>
            </a:r>
            <a:r>
              <a:rPr lang="ru-RU" dirty="0" err="1"/>
              <a:t>кальцій</a:t>
            </a:r>
            <a:r>
              <a:rPr lang="ru-RU" dirty="0"/>
              <a:t> карбонату </a:t>
            </a:r>
            <a:r>
              <a:rPr lang="en-US" dirty="0"/>
              <a:t>CaCO3</a:t>
            </a:r>
          </a:p>
          <a:p>
            <a:r>
              <a:rPr lang="en-US" dirty="0"/>
              <a:t> </a:t>
            </a:r>
            <a:r>
              <a:rPr lang="en-US" dirty="0" err="1"/>
              <a:t>Mr</a:t>
            </a:r>
            <a:r>
              <a:rPr lang="en-US" dirty="0"/>
              <a:t>(CaCO3)=1Ar(Ca)+1Ar(C)3Ar(O)=40+12+3·16=100</a:t>
            </a:r>
          </a:p>
          <a:p>
            <a:r>
              <a:rPr lang="ru-RU" dirty="0"/>
              <a:t>Алгоритм:</a:t>
            </a:r>
          </a:p>
          <a:p>
            <a:r>
              <a:rPr lang="ru-RU" dirty="0"/>
              <a:t>1.	</a:t>
            </a:r>
            <a:r>
              <a:rPr lang="ru-RU" dirty="0" err="1"/>
              <a:t>Записати</a:t>
            </a:r>
            <a:r>
              <a:rPr lang="ru-RU" dirty="0"/>
              <a:t> </a:t>
            </a:r>
            <a:r>
              <a:rPr lang="ru-RU" dirty="0" err="1"/>
              <a:t>повну</a:t>
            </a:r>
            <a:r>
              <a:rPr lang="ru-RU" dirty="0"/>
              <a:t> і </a:t>
            </a:r>
            <a:r>
              <a:rPr lang="ru-RU" dirty="0" err="1"/>
              <a:t>скорочену</a:t>
            </a:r>
            <a:r>
              <a:rPr lang="ru-RU" dirty="0"/>
              <a:t> </a:t>
            </a:r>
            <a:r>
              <a:rPr lang="ru-RU" dirty="0" err="1"/>
              <a:t>умову</a:t>
            </a:r>
            <a:r>
              <a:rPr lang="ru-RU" dirty="0"/>
              <a:t> </a:t>
            </a:r>
            <a:r>
              <a:rPr lang="ru-RU" dirty="0" err="1"/>
              <a:t>задачі</a:t>
            </a:r>
            <a:r>
              <a:rPr lang="ru-RU" dirty="0"/>
              <a:t>.</a:t>
            </a:r>
          </a:p>
          <a:p>
            <a:r>
              <a:rPr lang="ru-RU" dirty="0"/>
              <a:t>2.	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відносну</a:t>
            </a:r>
            <a:r>
              <a:rPr lang="ru-RU" dirty="0"/>
              <a:t> </a:t>
            </a:r>
            <a:r>
              <a:rPr lang="ru-RU" dirty="0" err="1"/>
              <a:t>молекулярну</a:t>
            </a:r>
            <a:r>
              <a:rPr lang="ru-RU" dirty="0"/>
              <a:t> </a:t>
            </a:r>
            <a:r>
              <a:rPr lang="ru-RU" dirty="0" err="1"/>
              <a:t>масу</a:t>
            </a:r>
            <a:r>
              <a:rPr lang="ru-RU" dirty="0"/>
              <a:t> </a:t>
            </a:r>
            <a:r>
              <a:rPr lang="ru-RU" dirty="0" err="1"/>
              <a:t>даної</a:t>
            </a:r>
            <a:r>
              <a:rPr lang="ru-RU" dirty="0"/>
              <a:t> </a:t>
            </a:r>
            <a:r>
              <a:rPr lang="ru-RU" dirty="0" err="1"/>
              <a:t>сполуки</a:t>
            </a:r>
            <a:r>
              <a:rPr lang="ru-RU" dirty="0"/>
              <a:t>.</a:t>
            </a:r>
          </a:p>
          <a:p>
            <a:r>
              <a:rPr lang="ru-RU" dirty="0"/>
              <a:t>3.	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масову</a:t>
            </a:r>
            <a:r>
              <a:rPr lang="ru-RU" dirty="0"/>
              <a:t> </a:t>
            </a:r>
            <a:r>
              <a:rPr lang="ru-RU" dirty="0" err="1"/>
              <a:t>частку</a:t>
            </a:r>
            <a:r>
              <a:rPr lang="ru-RU" dirty="0"/>
              <a:t> </a:t>
            </a:r>
            <a:r>
              <a:rPr lang="ru-RU" dirty="0" err="1"/>
              <a:t>потрібного</a:t>
            </a:r>
            <a:r>
              <a:rPr lang="ru-RU" dirty="0"/>
              <a:t> </a:t>
            </a:r>
            <a:r>
              <a:rPr lang="ru-RU" dirty="0" err="1"/>
              <a:t>елемента</a:t>
            </a:r>
            <a:r>
              <a:rPr lang="ru-RU" dirty="0"/>
              <a:t>.</a:t>
            </a:r>
          </a:p>
          <a:p>
            <a:r>
              <a:rPr lang="ru-RU" dirty="0"/>
              <a:t>4.	</a:t>
            </a:r>
            <a:r>
              <a:rPr lang="ru-RU" dirty="0" err="1"/>
              <a:t>Записати</a:t>
            </a:r>
            <a:r>
              <a:rPr lang="ru-RU" dirty="0"/>
              <a:t> </a:t>
            </a:r>
            <a:r>
              <a:rPr lang="ru-RU" dirty="0" err="1"/>
              <a:t>відповідь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55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4488678" cy="1478570"/>
          </a:xfrm>
        </p:spPr>
        <p:txBody>
          <a:bodyPr>
            <a:normAutofit fontScale="90000"/>
          </a:bodyPr>
          <a:lstStyle/>
          <a:p>
            <a:r>
              <a:rPr lang="uk-UA" b="1" u="sng" dirty="0">
                <a:solidFill>
                  <a:schemeClr val="bg2"/>
                </a:solidFill>
              </a:rPr>
              <a:t>Практико-орієнтовані навчальні задачі</a:t>
            </a:r>
            <a:endParaRPr lang="en-US" u="sng" dirty="0">
              <a:solidFill>
                <a:schemeClr val="bg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1138" y="618518"/>
            <a:ext cx="5756275" cy="53773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9188"/>
            <a:ext cx="6124210" cy="337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8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024" y="318073"/>
            <a:ext cx="3561216" cy="147857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Навчально-практичні задачі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0863" y="666206"/>
            <a:ext cx="5416550" cy="5486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99" y="1541417"/>
            <a:ext cx="6154694" cy="531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9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473" y="0"/>
            <a:ext cx="8948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1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28161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uk-UA" sz="2000" b="1" dirty="0" smtClean="0">
                <a:solidFill>
                  <a:schemeClr val="bg2"/>
                </a:solidFill>
              </a:rPr>
              <a:t/>
            </a:r>
            <a:br>
              <a:rPr lang="uk-UA" sz="2000" b="1" dirty="0" smtClean="0">
                <a:solidFill>
                  <a:schemeClr val="bg2"/>
                </a:solidFill>
              </a:rPr>
            </a:br>
            <a:r>
              <a:rPr lang="uk-UA" sz="2000" b="1" dirty="0" smtClean="0">
                <a:solidFill>
                  <a:schemeClr val="bg2"/>
                </a:solidFill>
              </a:rPr>
              <a:t/>
            </a:r>
            <a:br>
              <a:rPr lang="uk-UA" sz="2000" b="1" dirty="0" smtClean="0">
                <a:solidFill>
                  <a:schemeClr val="bg2"/>
                </a:solidFill>
              </a:rPr>
            </a:br>
            <a:r>
              <a:rPr lang="uk-UA" sz="2000" b="1" dirty="0" smtClean="0">
                <a:solidFill>
                  <a:schemeClr val="bg2"/>
                </a:solidFill>
              </a:rPr>
              <a:t/>
            </a:r>
            <a:br>
              <a:rPr lang="uk-UA" sz="2000" b="1" dirty="0" smtClean="0">
                <a:solidFill>
                  <a:schemeClr val="bg2"/>
                </a:solidFill>
              </a:rPr>
            </a:br>
            <a:r>
              <a:rPr lang="uk-UA" sz="2000" b="1" dirty="0" smtClean="0">
                <a:solidFill>
                  <a:schemeClr val="bg2"/>
                </a:solidFill>
              </a:rPr>
              <a:t/>
            </a:r>
            <a:br>
              <a:rPr lang="uk-UA" sz="2000" b="1" dirty="0" smtClean="0">
                <a:solidFill>
                  <a:schemeClr val="bg2"/>
                </a:solidFill>
              </a:rPr>
            </a:br>
            <a:r>
              <a:rPr lang="uk-UA" sz="2000" b="1" dirty="0" smtClean="0">
                <a:solidFill>
                  <a:schemeClr val="bg2"/>
                </a:solidFill>
              </a:rPr>
              <a:t>Підсумкових результатів розвитку ключової компетентності  учнів у природничих науках на </a:t>
            </a:r>
            <a:r>
              <a:rPr lang="uk-UA" sz="2000" b="1" dirty="0" err="1" smtClean="0">
                <a:solidFill>
                  <a:schemeClr val="bg2"/>
                </a:solidFill>
              </a:rPr>
              <a:t>уроках</a:t>
            </a:r>
            <a:r>
              <a:rPr lang="uk-UA" sz="2000" b="1" dirty="0" smtClean="0">
                <a:solidFill>
                  <a:schemeClr val="bg2"/>
                </a:solidFill>
              </a:rPr>
              <a:t> фізики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3589" y="1737359"/>
            <a:ext cx="7080068" cy="4950823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068852"/>
              </p:ext>
            </p:extLst>
          </p:nvPr>
        </p:nvGraphicFramePr>
        <p:xfrm>
          <a:off x="6274435" y="1972490"/>
          <a:ext cx="5917565" cy="2240280"/>
        </p:xfrm>
        <a:graphic>
          <a:graphicData uri="http://schemas.openxmlformats.org/drawingml/2006/table">
            <a:tbl>
              <a:tblPr firstRow="1" firstCol="1" bandRow="1"/>
              <a:tblGrid>
                <a:gridCol w="1868805">
                  <a:extLst>
                    <a:ext uri="{9D8B030D-6E8A-4147-A177-3AD203B41FA5}">
                      <a16:colId xmlns:a16="http://schemas.microsoft.com/office/drawing/2014/main" val="730424082"/>
                    </a:ext>
                  </a:extLst>
                </a:gridCol>
                <a:gridCol w="1260475">
                  <a:extLst>
                    <a:ext uri="{9D8B030D-6E8A-4147-A177-3AD203B41FA5}">
                      <a16:colId xmlns:a16="http://schemas.microsoft.com/office/drawing/2014/main" val="249040840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val="203301519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26721715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8415" marR="107950"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Рівень розвитку ключової компетентності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 marR="107950"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достатній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 marR="107950"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середній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 marR="107950"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високий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69415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415" marR="107950"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початку експерименту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 marR="107950"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 marR="107950"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 marR="107950"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686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415" marR="107950"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Наприкінці експерименту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 marR="107950"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 marR="107950"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 marR="107950"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862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351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b="1" dirty="0">
                <a:solidFill>
                  <a:schemeClr val="bg2"/>
                </a:solidFill>
              </a:rPr>
              <a:t>Підсумкових результатів розвитку ключової компетентності учнів у природничих науках на </a:t>
            </a:r>
            <a:r>
              <a:rPr lang="uk-UA" sz="2000" b="1" dirty="0" err="1">
                <a:solidFill>
                  <a:schemeClr val="bg2"/>
                </a:solidFill>
              </a:rPr>
              <a:t>уроках</a:t>
            </a:r>
            <a:r>
              <a:rPr lang="uk-UA" sz="2000" b="1" dirty="0">
                <a:solidFill>
                  <a:schemeClr val="bg2"/>
                </a:solidFill>
              </a:rPr>
              <a:t> хімії</a:t>
            </a:r>
            <a:r>
              <a:rPr lang="en-US" sz="2000" dirty="0">
                <a:solidFill>
                  <a:schemeClr val="bg2"/>
                </a:solidFill>
              </a:rPr>
              <a:t/>
            </a:r>
            <a:br>
              <a:rPr lang="en-US" sz="2000" dirty="0">
                <a:solidFill>
                  <a:schemeClr val="bg2"/>
                </a:solidFill>
              </a:rPr>
            </a:br>
            <a:endParaRPr lang="en-US" sz="2000" dirty="0">
              <a:solidFill>
                <a:schemeClr val="bg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870671"/>
              </p:ext>
            </p:extLst>
          </p:nvPr>
        </p:nvGraphicFramePr>
        <p:xfrm>
          <a:off x="1141412" y="1711234"/>
          <a:ext cx="7937273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171" y="2305915"/>
            <a:ext cx="6124210" cy="176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6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b="1" dirty="0">
                <a:solidFill>
                  <a:schemeClr val="bg2"/>
                </a:solidFill>
              </a:rPr>
              <a:t>Підсумкових результатів розвитку ключової компетентності учнів у природничих науках на </a:t>
            </a:r>
            <a:r>
              <a:rPr lang="uk-UA" sz="2000" b="1" dirty="0" err="1">
                <a:solidFill>
                  <a:schemeClr val="bg2"/>
                </a:solidFill>
              </a:rPr>
              <a:t>уроках</a:t>
            </a:r>
            <a:r>
              <a:rPr lang="uk-UA" sz="2000" b="1" dirty="0">
                <a:solidFill>
                  <a:schemeClr val="bg2"/>
                </a:solidFill>
              </a:rPr>
              <a:t> біології</a:t>
            </a:r>
            <a:r>
              <a:rPr lang="en-US" sz="2000" dirty="0">
                <a:solidFill>
                  <a:schemeClr val="bg2"/>
                </a:solidFill>
              </a:rPr>
              <a:t/>
            </a:r>
            <a:br>
              <a:rPr lang="en-US" sz="2000" dirty="0">
                <a:solidFill>
                  <a:schemeClr val="bg2"/>
                </a:solidFill>
              </a:rPr>
            </a:br>
            <a:endParaRPr lang="en-US" sz="2000" dirty="0">
              <a:solidFill>
                <a:schemeClr val="bg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1316132"/>
              </p:ext>
            </p:extLst>
          </p:nvPr>
        </p:nvGraphicFramePr>
        <p:xfrm>
          <a:off x="1141412" y="1645921"/>
          <a:ext cx="7636827" cy="4650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509" y="1999124"/>
            <a:ext cx="6124210" cy="197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41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09006"/>
            <a:ext cx="5003074" cy="6439987"/>
          </a:xfrm>
        </p:spPr>
      </p:pic>
    </p:spTree>
    <p:extLst>
      <p:ext uri="{BB962C8B-B14F-4D97-AF65-F5344CB8AC3E}">
        <p14:creationId xmlns:p14="http://schemas.microsoft.com/office/powerpoint/2010/main" val="3722997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uk-UA" u="sng" dirty="0" smtClean="0">
                <a:solidFill>
                  <a:schemeClr val="bg2"/>
                </a:solidFill>
              </a:rPr>
              <a:t>Висновки</a:t>
            </a:r>
            <a:r>
              <a:rPr lang="uk-UA" dirty="0" smtClean="0"/>
              <a:t>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306285"/>
            <a:ext cx="9905999" cy="5016137"/>
          </a:xfrm>
        </p:spPr>
        <p:txBody>
          <a:bodyPr>
            <a:normAutofit fontScale="62500" lnSpcReduction="20000"/>
          </a:bodyPr>
          <a:lstStyle/>
          <a:p>
            <a:r>
              <a:rPr lang="uk-UA" sz="2600" dirty="0"/>
              <a:t>У роботі здійснено теоретичне узагальнення й запропоноване нове розв’язання наукової проблеми підвищення якості навчання учнів фізики на загальноосвітньому етапі підготовки в умовах переходу на нові показники – компетентності. Узагальнення результатів проведеного дослідження щодо розробки  формування предметної компетентності учнів у процесі складання і розв’язування фізичних задач дає підстави сформулювати такі висновки: </a:t>
            </a:r>
            <a:endParaRPr lang="uk-UA" sz="2600" dirty="0" smtClean="0"/>
          </a:p>
          <a:p>
            <a:r>
              <a:rPr lang="uk-UA" sz="2600" dirty="0" smtClean="0"/>
              <a:t> </a:t>
            </a:r>
            <a:r>
              <a:rPr lang="uk-UA" sz="2600" dirty="0"/>
              <a:t>1. За аналізом психологічної, педагогічної, методичної літератури та нормативних документів встановлено, що нині проблема формування предметної комплектності учнів у навчанні фізики у </a:t>
            </a:r>
            <a:r>
              <a:rPr lang="uk-UA" sz="2600" dirty="0" err="1"/>
              <a:t>загальнооствітній</a:t>
            </a:r>
            <a:r>
              <a:rPr lang="uk-UA" sz="2600" dirty="0"/>
              <a:t> школі не є розв’язаною на належному рівні. </a:t>
            </a:r>
            <a:endParaRPr lang="uk-UA" sz="2600" dirty="0" smtClean="0"/>
          </a:p>
          <a:p>
            <a:r>
              <a:rPr lang="uk-UA" sz="2600" dirty="0"/>
              <a:t>2. За аналізом загальної методики складання і розв’язування фізичних задач виявлено, що </a:t>
            </a:r>
            <a:r>
              <a:rPr lang="uk-UA" sz="2600" dirty="0" err="1"/>
              <a:t>задачний</a:t>
            </a:r>
            <a:r>
              <a:rPr lang="uk-UA" sz="2600" dirty="0"/>
              <a:t> підхід не повною мірою забезпечує формування ключової компетентності учня на етапі їх загальноосвітньої підготовки , бо не враховує специфіку складної та інтегрованої структури компетентності у забезпеченні: 1) підвищення ступеня мотивації до процесу навчання; 2) узгодженості цілей навчання, поставлених учителем, з особистісними цілями учня; 3) готовності до свідомого ставлення на наступному етапі навчання, до успіхів в професійній діяльності, до втілення результатів навчання у життя. Тому процес складання і розв’язування фізичних задач потребує розробки спеціальних підходів до цілеспрямованого формування предметних і ключових </a:t>
            </a:r>
            <a:r>
              <a:rPr lang="uk-UA" sz="2600" dirty="0" err="1"/>
              <a:t>компетентностей</a:t>
            </a:r>
            <a:r>
              <a:rPr lang="uk-UA" sz="2600" dirty="0"/>
              <a:t>, узгоджених із традиційними технологіями навчання фізики.</a:t>
            </a:r>
            <a:endParaRPr lang="en-US" sz="2600" dirty="0"/>
          </a:p>
          <a:p>
            <a:endParaRPr lang="en-US" sz="1800" dirty="0"/>
          </a:p>
          <a:p>
            <a:endParaRPr lang="en-US" sz="1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634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770708"/>
            <a:ext cx="9905999" cy="5172891"/>
          </a:xfrm>
        </p:spPr>
        <p:txBody>
          <a:bodyPr>
            <a:normAutofit/>
          </a:bodyPr>
          <a:lstStyle/>
          <a:p>
            <a:r>
              <a:rPr lang="ru-RU" sz="1900" dirty="0"/>
              <a:t>3. </a:t>
            </a:r>
            <a:r>
              <a:rPr lang="ru-RU" sz="1900" dirty="0" err="1"/>
              <a:t>Враховуючи</a:t>
            </a:r>
            <a:r>
              <a:rPr lang="ru-RU" sz="1900" dirty="0"/>
              <a:t>, </a:t>
            </a:r>
            <a:r>
              <a:rPr lang="ru-RU" sz="1900" dirty="0" err="1"/>
              <a:t>визначені</a:t>
            </a:r>
            <a:r>
              <a:rPr lang="ru-RU" sz="1900" dirty="0"/>
              <a:t> </a:t>
            </a:r>
            <a:r>
              <a:rPr lang="ru-RU" sz="1900" dirty="0" err="1"/>
              <a:t>науковцями</a:t>
            </a:r>
            <a:r>
              <a:rPr lang="ru-RU" sz="1900" dirty="0"/>
              <a:t> характеристики </a:t>
            </a:r>
            <a:r>
              <a:rPr lang="ru-RU" sz="1900" dirty="0" err="1"/>
              <a:t>особистісних</a:t>
            </a:r>
            <a:r>
              <a:rPr lang="ru-RU" sz="1900" dirty="0"/>
              <a:t> </a:t>
            </a:r>
            <a:r>
              <a:rPr lang="ru-RU" sz="1900" dirty="0" err="1"/>
              <a:t>якостей</a:t>
            </a:r>
            <a:r>
              <a:rPr lang="ru-RU" sz="1900" dirty="0"/>
              <a:t> </a:t>
            </a:r>
            <a:r>
              <a:rPr lang="ru-RU" sz="1900" dirty="0" err="1"/>
              <a:t>старшокласників</a:t>
            </a:r>
            <a:r>
              <a:rPr lang="ru-RU" sz="1900" dirty="0"/>
              <a:t>, </a:t>
            </a:r>
            <a:r>
              <a:rPr lang="ru-RU" sz="1900" dirty="0" err="1"/>
              <a:t>залучених</a:t>
            </a:r>
            <a:r>
              <a:rPr lang="ru-RU" sz="1900" dirty="0"/>
              <a:t> у </a:t>
            </a:r>
            <a:r>
              <a:rPr lang="ru-RU" sz="1900" dirty="0" err="1"/>
              <a:t>навчально-пізнавальну</a:t>
            </a:r>
            <a:r>
              <a:rPr lang="ru-RU" sz="1900" dirty="0"/>
              <a:t> </a:t>
            </a:r>
            <a:r>
              <a:rPr lang="ru-RU" sz="1900" dirty="0" err="1"/>
              <a:t>діяльність</a:t>
            </a:r>
            <a:r>
              <a:rPr lang="ru-RU" sz="1900" dirty="0"/>
              <a:t> </a:t>
            </a:r>
            <a:r>
              <a:rPr lang="ru-RU" sz="1900" dirty="0" err="1"/>
              <a:t>зі</a:t>
            </a:r>
            <a:r>
              <a:rPr lang="ru-RU" sz="1900" dirty="0"/>
              <a:t> </a:t>
            </a:r>
            <a:r>
              <a:rPr lang="ru-RU" sz="1900" dirty="0" err="1"/>
              <a:t>складання</a:t>
            </a:r>
            <a:r>
              <a:rPr lang="ru-RU" sz="1900" dirty="0"/>
              <a:t> і </a:t>
            </a:r>
            <a:r>
              <a:rPr lang="ru-RU" sz="1900" dirty="0" err="1"/>
              <a:t>розв’язування</a:t>
            </a:r>
            <a:r>
              <a:rPr lang="ru-RU" sz="1900" dirty="0"/>
              <a:t> </a:t>
            </a:r>
            <a:r>
              <a:rPr lang="ru-RU" sz="1900" dirty="0" err="1"/>
              <a:t>фізичних</a:t>
            </a:r>
            <a:r>
              <a:rPr lang="ru-RU" sz="1900" dirty="0"/>
              <a:t> задач на засадах </a:t>
            </a:r>
            <a:r>
              <a:rPr lang="ru-RU" sz="1900" dirty="0" err="1"/>
              <a:t>компетентнісного</a:t>
            </a:r>
            <a:r>
              <a:rPr lang="ru-RU" sz="1900" dirty="0"/>
              <a:t> </a:t>
            </a:r>
            <a:r>
              <a:rPr lang="ru-RU" sz="1900" dirty="0" err="1"/>
              <a:t>підходу</a:t>
            </a:r>
            <a:r>
              <a:rPr lang="ru-RU" sz="1900" dirty="0"/>
              <a:t>, а </a:t>
            </a:r>
            <a:r>
              <a:rPr lang="ru-RU" sz="1900" dirty="0" err="1"/>
              <a:t>також</a:t>
            </a:r>
            <a:r>
              <a:rPr lang="ru-RU" sz="1900" dirty="0"/>
              <a:t> те, </a:t>
            </a:r>
            <a:r>
              <a:rPr lang="ru-RU" sz="1900" dirty="0" err="1"/>
              <a:t>що</a:t>
            </a:r>
            <a:r>
              <a:rPr lang="ru-RU" sz="1900" dirty="0"/>
              <a:t> у </a:t>
            </a:r>
            <a:r>
              <a:rPr lang="ru-RU" sz="1900" dirty="0" err="1"/>
              <a:t>процесі</a:t>
            </a:r>
            <a:r>
              <a:rPr lang="ru-RU" sz="1900" dirty="0"/>
              <a:t> </a:t>
            </a:r>
            <a:r>
              <a:rPr lang="ru-RU" sz="1900" dirty="0" err="1"/>
              <a:t>розв’язання</a:t>
            </a:r>
            <a:r>
              <a:rPr lang="ru-RU" sz="1900" dirty="0"/>
              <a:t> практико-</a:t>
            </a:r>
            <a:r>
              <a:rPr lang="ru-RU" sz="1900" dirty="0" err="1"/>
              <a:t>орієнтованої</a:t>
            </a:r>
            <a:r>
              <a:rPr lang="ru-RU" sz="1900" dirty="0"/>
              <a:t> </a:t>
            </a:r>
            <a:r>
              <a:rPr lang="ru-RU" sz="1900" dirty="0" err="1"/>
              <a:t>задачі</a:t>
            </a:r>
            <a:r>
              <a:rPr lang="ru-RU" sz="1900" dirty="0"/>
              <a:t> </a:t>
            </a:r>
            <a:r>
              <a:rPr lang="ru-RU" sz="1900" dirty="0" err="1"/>
              <a:t>учнями</a:t>
            </a:r>
            <a:r>
              <a:rPr lang="ru-RU" sz="1900" dirty="0"/>
              <a:t> через </a:t>
            </a:r>
            <a:r>
              <a:rPr lang="ru-RU" sz="1900" dirty="0" err="1"/>
              <a:t>нестачу</a:t>
            </a:r>
            <a:r>
              <a:rPr lang="ru-RU" sz="1900" dirty="0"/>
              <a:t> в </a:t>
            </a:r>
            <a:r>
              <a:rPr lang="ru-RU" sz="1900" dirty="0" err="1"/>
              <a:t>суб’єктному</a:t>
            </a:r>
            <a:r>
              <a:rPr lang="ru-RU" sz="1900" dirty="0"/>
              <a:t> </a:t>
            </a:r>
            <a:r>
              <a:rPr lang="ru-RU" sz="1900" dirty="0" err="1"/>
              <a:t>досвіді</a:t>
            </a:r>
            <a:r>
              <a:rPr lang="ru-RU" sz="1900" dirty="0"/>
              <a:t> </a:t>
            </a:r>
            <a:r>
              <a:rPr lang="ru-RU" sz="1900" dirty="0" err="1"/>
              <a:t>фізичних</a:t>
            </a:r>
            <a:r>
              <a:rPr lang="ru-RU" sz="1900" dirty="0"/>
              <a:t> </a:t>
            </a:r>
            <a:r>
              <a:rPr lang="ru-RU" sz="1900" dirty="0" err="1"/>
              <a:t>знань</a:t>
            </a:r>
            <a:r>
              <a:rPr lang="ru-RU" sz="1900" dirty="0"/>
              <a:t> </a:t>
            </a:r>
            <a:r>
              <a:rPr lang="ru-RU" sz="1900" dirty="0" err="1"/>
              <a:t>або</a:t>
            </a:r>
            <a:r>
              <a:rPr lang="ru-RU" sz="1900" dirty="0"/>
              <a:t> </a:t>
            </a:r>
            <a:r>
              <a:rPr lang="ru-RU" sz="1900" dirty="0" err="1"/>
              <a:t>способів</a:t>
            </a:r>
            <a:r>
              <a:rPr lang="ru-RU" sz="1900" dirty="0"/>
              <a:t> </a:t>
            </a:r>
            <a:r>
              <a:rPr lang="ru-RU" sz="1900" dirty="0" err="1"/>
              <a:t>діяльності</a:t>
            </a:r>
            <a:r>
              <a:rPr lang="ru-RU" sz="1900" dirty="0"/>
              <a:t> </a:t>
            </a:r>
            <a:r>
              <a:rPr lang="ru-RU" sz="1900" dirty="0" err="1"/>
              <a:t>прагнуть</a:t>
            </a:r>
            <a:r>
              <a:rPr lang="ru-RU" sz="1900" dirty="0"/>
              <a:t> до </a:t>
            </a:r>
            <a:r>
              <a:rPr lang="ru-RU" sz="1900" dirty="0" err="1"/>
              <a:t>самостійного</a:t>
            </a:r>
            <a:r>
              <a:rPr lang="ru-RU" sz="1900" dirty="0"/>
              <a:t> </a:t>
            </a:r>
            <a:r>
              <a:rPr lang="ru-RU" sz="1900" dirty="0" err="1"/>
              <a:t>подолання</a:t>
            </a:r>
            <a:r>
              <a:rPr lang="ru-RU" sz="1900" dirty="0"/>
              <a:t> </a:t>
            </a:r>
            <a:r>
              <a:rPr lang="ru-RU" sz="1900" dirty="0" err="1"/>
              <a:t>навчально-пізнавальних</a:t>
            </a:r>
            <a:r>
              <a:rPr lang="ru-RU" sz="1900" dirty="0"/>
              <a:t> проблем. </a:t>
            </a:r>
          </a:p>
          <a:p>
            <a:r>
              <a:rPr lang="ru-RU" sz="1900" dirty="0"/>
              <a:t>4. </a:t>
            </a:r>
            <a:r>
              <a:rPr lang="ru-RU" sz="1900" dirty="0" err="1"/>
              <a:t>Було</a:t>
            </a:r>
            <a:r>
              <a:rPr lang="ru-RU" sz="1900" dirty="0"/>
              <a:t> проведено </a:t>
            </a:r>
            <a:r>
              <a:rPr lang="ru-RU" sz="1900" dirty="0" err="1"/>
              <a:t>експериментальну</a:t>
            </a:r>
            <a:r>
              <a:rPr lang="ru-RU" sz="1900" dirty="0"/>
              <a:t> </a:t>
            </a:r>
            <a:r>
              <a:rPr lang="ru-RU" sz="1900" dirty="0" err="1"/>
              <a:t>перевірку</a:t>
            </a:r>
            <a:r>
              <a:rPr lang="ru-RU" sz="1900" dirty="0"/>
              <a:t> методом </a:t>
            </a:r>
            <a:r>
              <a:rPr lang="ru-RU" sz="1900" dirty="0" err="1"/>
              <a:t>анкетування</a:t>
            </a:r>
            <a:r>
              <a:rPr lang="ru-RU" sz="1900" dirty="0"/>
              <a:t> на </a:t>
            </a:r>
            <a:r>
              <a:rPr lang="ru-RU" sz="1900" dirty="0" err="1"/>
              <a:t>рівень</a:t>
            </a:r>
            <a:r>
              <a:rPr lang="ru-RU" sz="1900" dirty="0"/>
              <a:t> </a:t>
            </a:r>
            <a:r>
              <a:rPr lang="ru-RU" sz="1900" dirty="0" err="1"/>
              <a:t>розвиток</a:t>
            </a:r>
            <a:r>
              <a:rPr lang="ru-RU" sz="1900" dirty="0"/>
              <a:t> </a:t>
            </a:r>
            <a:r>
              <a:rPr lang="ru-RU" sz="1900" dirty="0" err="1"/>
              <a:t>сформованості</a:t>
            </a:r>
            <a:r>
              <a:rPr lang="ru-RU" sz="1900" dirty="0"/>
              <a:t> </a:t>
            </a:r>
            <a:r>
              <a:rPr lang="ru-RU" sz="1900" dirty="0" err="1"/>
              <a:t>ключової</a:t>
            </a:r>
            <a:r>
              <a:rPr lang="ru-RU" sz="1900" dirty="0"/>
              <a:t> </a:t>
            </a:r>
            <a:r>
              <a:rPr lang="ru-RU" sz="1900" dirty="0" err="1"/>
              <a:t>компетентності</a:t>
            </a:r>
            <a:r>
              <a:rPr lang="ru-RU" sz="1900" dirty="0"/>
              <a:t>.</a:t>
            </a:r>
          </a:p>
          <a:p>
            <a:r>
              <a:rPr lang="uk-UA" sz="1900" dirty="0"/>
              <a:t>5. Для виявлення стану сформованості ключової компетентності учнів було розроблено спеціальну методику, підбору основних типів задач, які формуванню ключової компетентності.</a:t>
            </a:r>
            <a:endParaRPr lang="en-US" sz="1900" dirty="0"/>
          </a:p>
          <a:p>
            <a:r>
              <a:rPr lang="uk-UA" sz="1900" dirty="0"/>
              <a:t>Перспективи подальших розвідок полягають у розробці окремих тем, що найбільш узгоджені із напрямками </a:t>
            </a:r>
            <a:r>
              <a:rPr lang="uk-UA" sz="1900" dirty="0" err="1"/>
              <a:t>профільності</a:t>
            </a:r>
            <a:r>
              <a:rPr lang="uk-UA" sz="1900" dirty="0"/>
              <a:t> навчання природничих наук в старшій школі.</a:t>
            </a:r>
            <a:endParaRPr lang="en-US" sz="1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89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10092644" cy="5899848"/>
          </a:xfrm>
        </p:spPr>
        <p:txBody>
          <a:bodyPr>
            <a:normAutofit/>
          </a:bodyPr>
          <a:lstStyle/>
          <a:p>
            <a:r>
              <a:rPr lang="uk-UA" sz="3200" b="1" u="sng" dirty="0">
                <a:solidFill>
                  <a:schemeClr val="bg2"/>
                </a:solidFill>
              </a:rPr>
              <a:t>Мета магістерської дипломної роботи</a:t>
            </a:r>
            <a:r>
              <a:rPr lang="uk-UA" sz="3200" u="sng" dirty="0">
                <a:solidFill>
                  <a:schemeClr val="bg2"/>
                </a:solidFill>
              </a:rPr>
              <a:t> </a:t>
            </a:r>
            <a:r>
              <a:rPr lang="uk-UA" sz="3200" dirty="0">
                <a:solidFill>
                  <a:schemeClr val="bg2"/>
                </a:solidFill>
              </a:rPr>
              <a:t>полягає у теоретичному обґрунтуванні, розробці та експериментальній перевірці методики складання і розв’язування задач з природничих наук у старшій школі</a:t>
            </a:r>
            <a:r>
              <a:rPr lang="uk-UA" sz="3200" dirty="0" smtClean="0">
                <a:solidFill>
                  <a:schemeClr val="bg2"/>
                </a:solidFill>
              </a:rPr>
              <a:t>.</a:t>
            </a:r>
            <a:br>
              <a:rPr lang="uk-UA" sz="3200" dirty="0" smtClean="0">
                <a:solidFill>
                  <a:schemeClr val="bg2"/>
                </a:solidFill>
              </a:rPr>
            </a:br>
            <a:r>
              <a:rPr lang="uk-UA" sz="3200" b="1" u="sng" dirty="0">
                <a:solidFill>
                  <a:schemeClr val="bg2"/>
                </a:solidFill>
              </a:rPr>
              <a:t>Об'єктом дослідження </a:t>
            </a:r>
            <a:r>
              <a:rPr lang="uk-UA" sz="3200" dirty="0">
                <a:solidFill>
                  <a:schemeClr val="bg2"/>
                </a:solidFill>
              </a:rPr>
              <a:t>є процес навчання природничих наук у школі.</a:t>
            </a:r>
            <a:r>
              <a:rPr lang="en-US" sz="3200" dirty="0">
                <a:solidFill>
                  <a:schemeClr val="bg2"/>
                </a:solidFill>
              </a:rPr>
              <a:t/>
            </a:r>
            <a:br>
              <a:rPr lang="en-US" sz="3200" dirty="0">
                <a:solidFill>
                  <a:schemeClr val="bg2"/>
                </a:solidFill>
              </a:rPr>
            </a:br>
            <a:r>
              <a:rPr lang="uk-UA" sz="3200" b="1" u="sng" dirty="0">
                <a:solidFill>
                  <a:schemeClr val="bg2"/>
                </a:solidFill>
              </a:rPr>
              <a:t>Предмет дослідження</a:t>
            </a:r>
            <a:r>
              <a:rPr lang="uk-UA" sz="3200" u="sng" dirty="0">
                <a:solidFill>
                  <a:schemeClr val="bg2"/>
                </a:solidFill>
              </a:rPr>
              <a:t> </a:t>
            </a:r>
            <a:r>
              <a:rPr lang="uk-UA" sz="3200" dirty="0">
                <a:solidFill>
                  <a:schemeClr val="bg2"/>
                </a:solidFill>
              </a:rPr>
              <a:t>– теоретичні і методичні основи формування предметної компетентності у старшокласників у процесі складання і розв’язування природничих наук.</a:t>
            </a:r>
            <a:r>
              <a:rPr lang="en-US" sz="3200" dirty="0">
                <a:solidFill>
                  <a:schemeClr val="bg2"/>
                </a:solidFill>
              </a:rPr>
              <a:t/>
            </a:r>
            <a:br>
              <a:rPr lang="en-US" sz="3200" dirty="0">
                <a:solidFill>
                  <a:schemeClr val="bg2"/>
                </a:solidFill>
              </a:rPr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1243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5916" y="235587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uk-UA" sz="6600" b="1" dirty="0" smtClean="0"/>
              <a:t>Дякую за увагу!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816822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589" y="169817"/>
            <a:ext cx="9483634" cy="6178731"/>
          </a:xfrm>
        </p:spPr>
        <p:txBody>
          <a:bodyPr>
            <a:normAutofit fontScale="90000"/>
          </a:bodyPr>
          <a:lstStyle/>
          <a:p>
            <a:r>
              <a:rPr lang="uk-UA" sz="3100" b="1" u="sng" dirty="0" smtClean="0">
                <a:solidFill>
                  <a:schemeClr val="bg2"/>
                </a:solidFill>
              </a:rPr>
              <a:t>Завдання:</a:t>
            </a:r>
            <a:r>
              <a:rPr lang="en-US" sz="3100" dirty="0">
                <a:solidFill>
                  <a:schemeClr val="bg2"/>
                </a:solidFill>
              </a:rPr>
              <a:t/>
            </a:r>
            <a:br>
              <a:rPr lang="en-US" sz="3100" dirty="0">
                <a:solidFill>
                  <a:schemeClr val="bg2"/>
                </a:solidFill>
              </a:rPr>
            </a:br>
            <a:r>
              <a:rPr lang="uk-UA" sz="3100" dirty="0">
                <a:solidFill>
                  <a:schemeClr val="bg2"/>
                </a:solidFill>
              </a:rPr>
              <a:t>1. Здійснити аналіз психологічної, педагогічної, методичної літератури та нормативних документів в контексті формування ключової </a:t>
            </a:r>
            <a:r>
              <a:rPr lang="uk-UA" sz="3100" dirty="0" err="1">
                <a:solidFill>
                  <a:schemeClr val="bg2"/>
                </a:solidFill>
              </a:rPr>
              <a:t>компетентностей</a:t>
            </a:r>
            <a:r>
              <a:rPr lang="uk-UA" sz="3100" dirty="0">
                <a:solidFill>
                  <a:schemeClr val="bg2"/>
                </a:solidFill>
              </a:rPr>
              <a:t> в природничих науках і технологіях засобами складання та розв’язування задач.</a:t>
            </a:r>
            <a:r>
              <a:rPr lang="en-US" sz="3100" dirty="0">
                <a:solidFill>
                  <a:schemeClr val="bg2"/>
                </a:solidFill>
              </a:rPr>
              <a:t/>
            </a:r>
            <a:br>
              <a:rPr lang="en-US" sz="3100" dirty="0">
                <a:solidFill>
                  <a:schemeClr val="bg2"/>
                </a:solidFill>
              </a:rPr>
            </a:br>
            <a:r>
              <a:rPr lang="uk-UA" sz="3100" dirty="0">
                <a:solidFill>
                  <a:schemeClr val="bg2"/>
                </a:solidFill>
              </a:rPr>
              <a:t>2. Здійснити аналіз загальної теорії складання і розв’язування фізичних задач з хімії, фізики у старшій профільній школі. </a:t>
            </a:r>
            <a:r>
              <a:rPr lang="en-US" sz="3100" dirty="0">
                <a:solidFill>
                  <a:schemeClr val="bg2"/>
                </a:solidFill>
              </a:rPr>
              <a:t/>
            </a:r>
            <a:br>
              <a:rPr lang="en-US" sz="3100" dirty="0">
                <a:solidFill>
                  <a:schemeClr val="bg2"/>
                </a:solidFill>
              </a:rPr>
            </a:br>
            <a:r>
              <a:rPr lang="uk-UA" sz="3100" dirty="0">
                <a:solidFill>
                  <a:schemeClr val="bg2"/>
                </a:solidFill>
              </a:rPr>
              <a:t>3. Обґрунтувати та розробити методику складання і розв’язування задач з природничих наук у старшій школі.</a:t>
            </a:r>
            <a:r>
              <a:rPr lang="en-US" sz="3100" dirty="0">
                <a:solidFill>
                  <a:schemeClr val="bg2"/>
                </a:solidFill>
              </a:rPr>
              <a:t/>
            </a:r>
            <a:br>
              <a:rPr lang="en-US" sz="3100" dirty="0">
                <a:solidFill>
                  <a:schemeClr val="bg2"/>
                </a:solidFill>
              </a:rPr>
            </a:br>
            <a:r>
              <a:rPr lang="uk-UA" sz="3100" dirty="0">
                <a:solidFill>
                  <a:schemeClr val="bg2"/>
                </a:solidFill>
              </a:rPr>
              <a:t>4. Здійснити експериментальну перевірку ефективності методики складання і розв’язування задач з природничих наук у старшій школі.</a:t>
            </a:r>
            <a:r>
              <a:rPr lang="en-US" dirty="0">
                <a:solidFill>
                  <a:schemeClr val="bg2"/>
                </a:solidFill>
              </a:rPr>
              <a:t/>
            </a:r>
            <a:br>
              <a:rPr lang="en-US" dirty="0">
                <a:solidFill>
                  <a:schemeClr val="bg2"/>
                </a:solidFill>
              </a:rPr>
            </a:b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714" y="261257"/>
            <a:ext cx="10424159" cy="6479177"/>
          </a:xfrm>
        </p:spPr>
        <p:txBody>
          <a:bodyPr>
            <a:noAutofit/>
          </a:bodyPr>
          <a:lstStyle/>
          <a:p>
            <a:r>
              <a:rPr lang="uk-UA" b="1" u="sng" dirty="0">
                <a:solidFill>
                  <a:schemeClr val="bg2"/>
                </a:solidFill>
              </a:rPr>
              <a:t>Наукова новизна</a:t>
            </a:r>
            <a:r>
              <a:rPr lang="uk-UA" b="1" dirty="0">
                <a:solidFill>
                  <a:schemeClr val="bg2"/>
                </a:solidFill>
              </a:rPr>
              <a:t>: </a:t>
            </a:r>
            <a:r>
              <a:rPr lang="uk-UA" dirty="0">
                <a:solidFill>
                  <a:schemeClr val="bg2"/>
                </a:solidFill>
              </a:rPr>
              <a:t>теоретичне обґрунтування, розробка та експериментальна перевірка методики складання і розв’язування задач з природничих наук у старшій школі.</a:t>
            </a:r>
            <a:r>
              <a:rPr lang="en-US" dirty="0">
                <a:solidFill>
                  <a:schemeClr val="bg2"/>
                </a:solidFill>
              </a:rPr>
              <a:t/>
            </a:r>
            <a:br>
              <a:rPr lang="en-US" dirty="0">
                <a:solidFill>
                  <a:schemeClr val="bg2"/>
                </a:solidFill>
              </a:rPr>
            </a:br>
            <a:r>
              <a:rPr lang="uk-UA" b="1" u="sng" dirty="0">
                <a:solidFill>
                  <a:schemeClr val="bg2"/>
                </a:solidFill>
              </a:rPr>
              <a:t>Практичне значення дослідження</a:t>
            </a:r>
            <a:r>
              <a:rPr lang="uk-UA" b="1" dirty="0">
                <a:solidFill>
                  <a:schemeClr val="bg2"/>
                </a:solidFill>
              </a:rPr>
              <a:t>. </a:t>
            </a:r>
            <a:r>
              <a:rPr lang="uk-UA" dirty="0">
                <a:solidFill>
                  <a:schemeClr val="bg2"/>
                </a:solidFill>
              </a:rPr>
              <a:t>Підібрано практико орієнтовані задачі, що сприяють формуванню ключової компетентності у природничих науках та технологіях учнів у навчанні фізики, хімії, біології та інтегрованого курсу «Природничі науки» старшої профільної школи</a:t>
            </a:r>
            <a:r>
              <a:rPr lang="uk-UA" dirty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278884"/>
            <a:ext cx="9905998" cy="1478570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chemeClr val="bg2"/>
                </a:solidFill>
              </a:rPr>
              <a:t>Розділ 1</a:t>
            </a:r>
            <a:br>
              <a:rPr lang="uk-UA" sz="2800" dirty="0" smtClean="0">
                <a:solidFill>
                  <a:schemeClr val="bg2"/>
                </a:solidFill>
              </a:rPr>
            </a:br>
            <a:r>
              <a:rPr lang="uk-UA" sz="2800" b="1" dirty="0">
                <a:solidFill>
                  <a:schemeClr val="bg2"/>
                </a:solidFill>
              </a:rPr>
              <a:t>Визначення понять «компетенція» і «компетентність» </a:t>
            </a:r>
            <a:br>
              <a:rPr lang="uk-UA" sz="2800" b="1" dirty="0">
                <a:solidFill>
                  <a:schemeClr val="bg2"/>
                </a:solidFill>
              </a:rPr>
            </a:br>
            <a:r>
              <a:rPr lang="uk-UA" sz="2800" b="1" dirty="0">
                <a:solidFill>
                  <a:schemeClr val="bg2"/>
                </a:solidFill>
              </a:rPr>
              <a:t>у науково-педагогічній літературі</a:t>
            </a:r>
            <a:r>
              <a:rPr lang="en-US" sz="2800" dirty="0">
                <a:solidFill>
                  <a:schemeClr val="bg2"/>
                </a:solidFill>
              </a:rPr>
              <a:t/>
            </a:r>
            <a:br>
              <a:rPr lang="en-US" sz="2800" dirty="0">
                <a:solidFill>
                  <a:schemeClr val="bg2"/>
                </a:solidFill>
              </a:rPr>
            </a:br>
            <a:endParaRPr lang="en-US" sz="2800" dirty="0">
              <a:solidFill>
                <a:schemeClr val="bg2"/>
              </a:solidFill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7800065"/>
              </p:ext>
            </p:extLst>
          </p:nvPr>
        </p:nvGraphicFramePr>
        <p:xfrm>
          <a:off x="1141413" y="1528352"/>
          <a:ext cx="9905998" cy="51483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952999">
                  <a:extLst>
                    <a:ext uri="{9D8B030D-6E8A-4147-A177-3AD203B41FA5}">
                      <a16:colId xmlns:a16="http://schemas.microsoft.com/office/drawing/2014/main" val="658916433"/>
                    </a:ext>
                  </a:extLst>
                </a:gridCol>
                <a:gridCol w="4952999">
                  <a:extLst>
                    <a:ext uri="{9D8B030D-6E8A-4147-A177-3AD203B41FA5}">
                      <a16:colId xmlns:a16="http://schemas.microsoft.com/office/drawing/2014/main" val="3536937828"/>
                    </a:ext>
                  </a:extLst>
                </a:gridCol>
              </a:tblGrid>
              <a:tr h="776135">
                <a:tc>
                  <a:txBody>
                    <a:bodyPr/>
                    <a:lstStyle/>
                    <a:p>
                      <a:pPr algn="ctr"/>
                      <a:r>
                        <a:rPr lang="uk-UA" sz="4000" kern="1200" dirty="0" smtClean="0">
                          <a:effectLst/>
                        </a:rPr>
                        <a:t>Компетенція</a:t>
                      </a:r>
                      <a:endParaRPr lang="en-US" sz="4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kern="1200" dirty="0" smtClean="0">
                          <a:effectLst/>
                        </a:rPr>
                        <a:t>Компетентність</a:t>
                      </a:r>
                      <a:endParaRPr lang="en-US" sz="4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724144"/>
                  </a:ext>
                </a:extLst>
              </a:tr>
              <a:tr h="1439577"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effectLst/>
                        </a:rPr>
                        <a:t>потенціальна міра інтелектуальних, духовно-культурних, світоглядних та креативних можливостей індивіда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340" marR="107950" indent="457200"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effectLst/>
                        </a:rPr>
                        <a:t>виявлення цих можливостей через дію: розв’язування проблеми (задачі), креативна діяльність, створення проекту, обстоювання точки зору тощо); та необхідності мати чітку уяву про міру прогнозованості цієї якості (компетентності)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738903"/>
                  </a:ext>
                </a:extLst>
              </a:tr>
              <a:tr h="1200550">
                <a:tc>
                  <a:txBody>
                    <a:bodyPr/>
                    <a:lstStyle/>
                    <a:p>
                      <a:pPr marL="180340" marR="107950" indent="457200"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effectLst/>
                        </a:rPr>
                        <a:t>сукупність смислових орієнтацій і способів діяльності учня стосовно певного кола об’єктів реальної дійсності і до самого себе, що базуються на засвоєних ним знаннях, уміннях, навичках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107950" indent="457200"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effectLst/>
                        </a:rPr>
                        <a:t>здатність, готовність учня ефективно реалізувати відповідні компетенції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8519864"/>
                  </a:ext>
                </a:extLst>
              </a:tr>
              <a:tr h="541785">
                <a:tc>
                  <a:txBody>
                    <a:bodyPr/>
                    <a:lstStyle/>
                    <a:p>
                      <a:pPr marL="180340" marR="107950" indent="457200"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effectLst/>
                        </a:rPr>
                        <a:t>коло повноважень, делегованих суб’єкту (посадовцю, органу управління, групі і </a:t>
                      </a:r>
                      <a:r>
                        <a:rPr lang="uk-UA" sz="1800" kern="1200" dirty="0" err="1" smtClean="0">
                          <a:effectLst/>
                        </a:rPr>
                        <a:t>т.п</a:t>
                      </a:r>
                      <a:r>
                        <a:rPr lang="uk-UA" sz="1800" kern="1200" dirty="0" smtClean="0">
                          <a:effectLst/>
                        </a:rPr>
                        <a:t>.)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107950" indent="457200"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effectLst/>
                        </a:rPr>
                        <a:t>інтегроване утворення особистості, що інтегрує у собі знання, уміння, навички, досвід і особистісні властивості, які обумовлюють прагнення, здатність і готовність розв’язувати проблеми і завдання, що виникають у реальних життєвих ситуаціях, усвідомлюючи при цьому значущість предмета і результату діяльності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2288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67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846649"/>
              </p:ext>
            </p:extLst>
          </p:nvPr>
        </p:nvGraphicFramePr>
        <p:xfrm>
          <a:off x="1141409" y="692333"/>
          <a:ext cx="10079586" cy="5273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39793">
                  <a:extLst>
                    <a:ext uri="{9D8B030D-6E8A-4147-A177-3AD203B41FA5}">
                      <a16:colId xmlns:a16="http://schemas.microsoft.com/office/drawing/2014/main" val="2885693085"/>
                    </a:ext>
                  </a:extLst>
                </a:gridCol>
                <a:gridCol w="5039793">
                  <a:extLst>
                    <a:ext uri="{9D8B030D-6E8A-4147-A177-3AD203B41FA5}">
                      <a16:colId xmlns:a16="http://schemas.microsoft.com/office/drawing/2014/main" val="2188091122"/>
                    </a:ext>
                  </a:extLst>
                </a:gridCol>
              </a:tblGrid>
              <a:tr h="7891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4000" kern="1200" dirty="0" smtClean="0">
                          <a:effectLst/>
                        </a:rPr>
                        <a:t>Компетенція</a:t>
                      </a:r>
                      <a:endParaRPr lang="en-US" sz="400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4000" kern="1200" dirty="0" smtClean="0">
                          <a:effectLst/>
                        </a:rPr>
                        <a:t>Компетентність</a:t>
                      </a:r>
                      <a:endParaRPr lang="en-US" sz="4000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784226"/>
                  </a:ext>
                </a:extLst>
              </a:tr>
              <a:tr h="1405755"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effectLst/>
                        </a:rPr>
                        <a:t>це коло повноважень (визначених законами та іншими актами) якої-небудь організації, установи або посадової особи; в освіті це розглядається як типове завдання діяльності працівника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effectLst/>
                        </a:rPr>
                        <a:t>сукупність особистісних якостей працівника (знань, умінь, навичок, </a:t>
                      </a:r>
                      <a:r>
                        <a:rPr lang="uk-UA" sz="1800" kern="1200" dirty="0" err="1" smtClean="0">
                          <a:effectLst/>
                        </a:rPr>
                        <a:t>ціннісно</a:t>
                      </a:r>
                      <a:r>
                        <a:rPr lang="uk-UA" sz="1800" kern="1200" dirty="0" smtClean="0">
                          <a:effectLst/>
                        </a:rPr>
                        <a:t>-смислових орієнтації, емоційно-вольової регуляції поведінки, мотивації і готовності до діяльності), набутих під час навчання і обумовлених власним досвідом діяльності у певній галузі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898415"/>
                  </a:ext>
                </a:extLst>
              </a:tr>
              <a:tr h="2071639"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effectLst/>
                        </a:rPr>
                        <a:t>відчужена, зарані задана соціальна вимога (норма) до освітньої підготовки особи, необхідної для ефективної продуктивної діяльності у певній сфері; кінцева мета підготовки фахівців визначається компетенціями – типовими завданнями діяльності, які не пов’язані з конкретним виконавцем; це коло обов’язків і повноважень, які пов’язані з посадою, з робочим місцем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effectLst/>
                        </a:rPr>
                        <a:t>якості, які повинен мати конкретний фахівець для діяльності в рамках наданих йому компетенцій; сукупність особистісних якостей працівника (знань, умінь, навичок, </a:t>
                      </a:r>
                      <a:r>
                        <a:rPr lang="uk-UA" sz="1800" kern="1200" dirty="0" err="1" smtClean="0">
                          <a:effectLst/>
                        </a:rPr>
                        <a:t>ціннісно</a:t>
                      </a:r>
                      <a:r>
                        <a:rPr lang="uk-UA" sz="1800" kern="1200" dirty="0" smtClean="0">
                          <a:effectLst/>
                        </a:rPr>
                        <a:t>-смислових орієнтацій, емоційно-вольової регуляції поведінки, мотивації і готовності до діяльності), набутих під час навчання і обумовлених власним досвідом діяльності у певній соціальній особистісно-значимій галузі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3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20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Розділ 2.</a:t>
            </a:r>
            <a:br>
              <a:rPr lang="uk-UA" dirty="0" smtClean="0"/>
            </a:br>
            <a:r>
              <a:rPr lang="uk-UA" b="1" dirty="0"/>
              <a:t>Основні компоненти методики складання та розв’язування задач з природничих наук у старшій школі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3224" y="1894114"/>
            <a:ext cx="10110650" cy="496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0343" y="1"/>
            <a:ext cx="9993086" cy="717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9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8959" y="118625"/>
            <a:ext cx="6204857" cy="594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2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141</TotalTime>
  <Words>634</Words>
  <Application>Microsoft Office PowerPoint</Application>
  <PresentationFormat>Широкоэкранный</PresentationFormat>
  <Paragraphs>65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Times New Roman</vt:lpstr>
      <vt:lpstr>Trebuchet MS</vt:lpstr>
      <vt:lpstr>Tw Cen MT</vt:lpstr>
      <vt:lpstr>Контур</vt:lpstr>
      <vt:lpstr>МЕТОДИКА СКЛАДАННЯ І РОЗВЯЗУВАННЯ ЗАДАЧ З ПРИРОДНИЧИХ НАУК У СТАРШІЙ ШКОЛІ </vt:lpstr>
      <vt:lpstr>Мета магістерської дипломної роботи полягає у теоретичному обґрунтуванні, розробці та експериментальній перевірці методики складання і розв’язування задач з природничих наук у старшій школі. Об'єктом дослідження є процес навчання природничих наук у школі. Предмет дослідження – теоретичні і методичні основи формування предметної компетентності у старшокласників у процесі складання і розв’язування природничих наук.  </vt:lpstr>
      <vt:lpstr>Завдання: 1. Здійснити аналіз психологічної, педагогічної, методичної літератури та нормативних документів в контексті формування ключової компетентностей в природничих науках і технологіях засобами складання та розв’язування задач. 2. Здійснити аналіз загальної теорії складання і розв’язування фізичних задач з хімії, фізики у старшій профільній школі.  3. Обґрунтувати та розробити методику складання і розв’язування задач з природничих наук у старшій школі. 4. Здійснити експериментальну перевірку ефективності методики складання і розв’язування задач з природничих наук у старшій школі. </vt:lpstr>
      <vt:lpstr>Наукова новизна: теоретичне обґрунтування, розробка та експериментальна перевірка методики складання і розв’язування задач з природничих наук у старшій школі. Практичне значення дослідження. Підібрано практико орієнтовані задачі, що сприяють формуванню ключової компетентності у природничих науках та технологіях учнів у навчанні фізики, хімії, біології та інтегрованого курсу «Природничі науки» старшої профільної школи. </vt:lpstr>
      <vt:lpstr>Розділ 1 Визначення понять «компетенція» і «компетентність»  у науково-педагогічній літературі </vt:lpstr>
      <vt:lpstr>Презентация PowerPoint</vt:lpstr>
      <vt:lpstr>Розділ 2. Основні компоненти методики складання та розв’язування задач з природничих наук у старшій школі  </vt:lpstr>
      <vt:lpstr>Презентация PowerPoint</vt:lpstr>
      <vt:lpstr>Презентация PowerPoint</vt:lpstr>
      <vt:lpstr>Навчальні задачі</vt:lpstr>
      <vt:lpstr>Практико-орієнтовані навчальні задачі</vt:lpstr>
      <vt:lpstr>Навчально-практичні задачі</vt:lpstr>
      <vt:lpstr>Презентация PowerPoint</vt:lpstr>
      <vt:lpstr>    Підсумкових результатів розвитку ключової компетентності  учнів у природничих науках на уроках фізики </vt:lpstr>
      <vt:lpstr>Підсумкових результатів розвитку ключової компетентності учнів у природничих науках на уроках хімії </vt:lpstr>
      <vt:lpstr>Підсумкових результатів розвитку ключової компетентності учнів у природничих науках на уроках біології </vt:lpstr>
      <vt:lpstr>Презентация PowerPoint</vt:lpstr>
      <vt:lpstr>Висновки:</vt:lpstr>
      <vt:lpstr>Презентация PowerPoint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СКЛАДАННЯ І РОЗВЯЗУВАННЯ ЗАДАЧ З ПРИРОДНИЧИХ НАУК У СТАРШІЙ ШКОЛІ</dc:title>
  <dc:creator>380666963090</dc:creator>
  <cp:lastModifiedBy>380666963090</cp:lastModifiedBy>
  <cp:revision>20</cp:revision>
  <dcterms:created xsi:type="dcterms:W3CDTF">2020-06-22T20:37:17Z</dcterms:created>
  <dcterms:modified xsi:type="dcterms:W3CDTF">2020-06-22T23:01:34Z</dcterms:modified>
</cp:coreProperties>
</file>