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26"/>
  </p:notesMasterIdLst>
  <p:sldIdLst>
    <p:sldId id="256" r:id="rId2"/>
    <p:sldId id="257" r:id="rId3"/>
    <p:sldId id="258" r:id="rId4"/>
    <p:sldId id="259" r:id="rId5"/>
    <p:sldId id="260" r:id="rId6"/>
    <p:sldId id="261" r:id="rId7"/>
    <p:sldId id="279"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B18F5-FA69-46FA-834B-D195471788AF}" type="datetimeFigureOut">
              <a:rPr lang="ru-RU" smtClean="0"/>
              <a:t>23.06.2020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47A09-4ABA-4054-824F-7370FAFED143}" type="slidenum">
              <a:rPr lang="ru-RU" smtClean="0"/>
              <a:t>‹#›</a:t>
            </a:fld>
            <a:endParaRPr lang="ru-RU"/>
          </a:p>
        </p:txBody>
      </p:sp>
    </p:spTree>
    <p:extLst>
      <p:ext uri="{BB962C8B-B14F-4D97-AF65-F5344CB8AC3E}">
        <p14:creationId xmlns:p14="http://schemas.microsoft.com/office/powerpoint/2010/main" val="140414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CC47A09-4ABA-4054-824F-7370FAFED143}" type="slidenum">
              <a:rPr lang="ru-RU" smtClean="0"/>
              <a:t>1</a:t>
            </a:fld>
            <a:endParaRPr lang="ru-RU"/>
          </a:p>
        </p:txBody>
      </p:sp>
    </p:spTree>
    <p:extLst>
      <p:ext uri="{BB962C8B-B14F-4D97-AF65-F5344CB8AC3E}">
        <p14:creationId xmlns:p14="http://schemas.microsoft.com/office/powerpoint/2010/main" val="377128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2D58FA5-32B9-41F3-A2FD-0F9EA2AF8A9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2D58FA5-32B9-41F3-A2FD-0F9EA2AF8A9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2D58FA5-32B9-41F3-A2FD-0F9EA2AF8A9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2D58FA5-32B9-41F3-A2FD-0F9EA2AF8A9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D58FA5-32B9-41F3-A2FD-0F9EA2AF8A9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2D58FA5-32B9-41F3-A2FD-0F9EA2AF8A9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2D58FA5-32B9-41F3-A2FD-0F9EA2AF8A94}" type="datetimeFigureOut">
              <a:rPr lang="ru-RU" smtClean="0"/>
              <a:t>23.06.2020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2D58FA5-32B9-41F3-A2FD-0F9EA2AF8A94}" type="datetimeFigureOut">
              <a:rPr lang="ru-RU" smtClean="0"/>
              <a:t>23.06.2020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58FA5-32B9-41F3-A2FD-0F9EA2AF8A94}" type="datetimeFigureOut">
              <a:rPr lang="ru-RU" smtClean="0"/>
              <a:t>23.06.2020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36BBBD0-C581-4432-BAB4-BBF4D201B83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D58FA5-32B9-41F3-A2FD-0F9EA2AF8A9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BBBD0-C581-4432-BAB4-BBF4D201B83F}"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2D58FA5-32B9-41F3-A2FD-0F9EA2AF8A94}" type="datetimeFigureOut">
              <a:rPr lang="ru-RU" smtClean="0"/>
              <a:t>23.06.2020</a:t>
            </a:fld>
            <a:endParaRPr lang="ru-RU"/>
          </a:p>
        </p:txBody>
      </p:sp>
      <p:sp>
        <p:nvSpPr>
          <p:cNvPr id="9" name="Slide Number Placeholder 8"/>
          <p:cNvSpPr>
            <a:spLocks noGrp="1"/>
          </p:cNvSpPr>
          <p:nvPr>
            <p:ph type="sldNum" sz="quarter" idx="11"/>
          </p:nvPr>
        </p:nvSpPr>
        <p:spPr/>
        <p:txBody>
          <a:bodyPr/>
          <a:lstStyle/>
          <a:p>
            <a:fld id="{E36BBBD0-C581-4432-BAB4-BBF4D201B83F}"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36BBBD0-C581-4432-BAB4-BBF4D201B83F}"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2D58FA5-32B9-41F3-A2FD-0F9EA2AF8A94}" type="datetimeFigureOut">
              <a:rPr lang="ru-RU" smtClean="0"/>
              <a:t>23.06.2020</a:t>
            </a:fld>
            <a:endParaRPr lang="ru-RU"/>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548680"/>
            <a:ext cx="7618040" cy="2952328"/>
          </a:xfrm>
        </p:spPr>
        <p:txBody>
          <a:bodyPr>
            <a:normAutofit fontScale="90000"/>
          </a:bodyPr>
          <a:lstStyle/>
          <a:p>
            <a:r>
              <a:rPr lang="ru-RU" dirty="0"/>
              <a:t/>
            </a:r>
            <a:br>
              <a:rPr lang="ru-RU" dirty="0"/>
            </a:br>
            <a:r>
              <a:rPr lang="ru-RU" dirty="0"/>
              <a:t> </a:t>
            </a:r>
            <a:r>
              <a:rPr lang="ru-RU" sz="5400" dirty="0"/>
              <a:t/>
            </a:r>
            <a:br>
              <a:rPr lang="ru-RU" sz="5400" dirty="0"/>
            </a:br>
            <a:r>
              <a:rPr lang="ru-RU" sz="5400" dirty="0"/>
              <a:t> </a:t>
            </a:r>
            <a:r>
              <a:rPr lang="ru-RU" sz="4900" b="1" dirty="0"/>
              <a:t>«</a:t>
            </a:r>
            <a:r>
              <a:rPr lang="ru-RU" sz="4900" b="1" dirty="0" err="1"/>
              <a:t>Розвиток</a:t>
            </a:r>
            <a:r>
              <a:rPr lang="ru-RU" sz="4900" b="1" dirty="0"/>
              <a:t> </a:t>
            </a:r>
            <a:r>
              <a:rPr lang="ru-RU" sz="4900" b="1" dirty="0" err="1"/>
              <a:t>дослідницьких</a:t>
            </a:r>
            <a:r>
              <a:rPr lang="ru-RU" sz="4900" b="1" dirty="0"/>
              <a:t> </a:t>
            </a:r>
            <a:r>
              <a:rPr lang="ru-RU" sz="4900" b="1" dirty="0" err="1"/>
              <a:t>умінь</a:t>
            </a:r>
            <a:r>
              <a:rPr lang="ru-RU" sz="4900" b="1" dirty="0"/>
              <a:t> </a:t>
            </a:r>
            <a:r>
              <a:rPr lang="ru-RU" sz="4900" b="1" dirty="0" err="1"/>
              <a:t>старшокласників</a:t>
            </a:r>
            <a:r>
              <a:rPr lang="ru-RU" sz="4900" b="1" dirty="0"/>
              <a:t> у </a:t>
            </a:r>
            <a:r>
              <a:rPr lang="ru-RU" sz="4900" b="1" dirty="0" err="1"/>
              <a:t>навчанні</a:t>
            </a:r>
            <a:r>
              <a:rPr lang="ru-RU" sz="4900" b="1" dirty="0"/>
              <a:t> </a:t>
            </a:r>
            <a:r>
              <a:rPr lang="ru-RU" sz="4900" b="1" dirty="0" err="1"/>
              <a:t>природничих</a:t>
            </a:r>
            <a:r>
              <a:rPr lang="ru-RU" sz="4900" b="1" dirty="0"/>
              <a:t> наук» </a:t>
            </a:r>
            <a:endParaRPr lang="ru-RU" sz="4900" dirty="0"/>
          </a:p>
        </p:txBody>
      </p:sp>
      <p:sp>
        <p:nvSpPr>
          <p:cNvPr id="3" name="Подзаголовок 2"/>
          <p:cNvSpPr>
            <a:spLocks noGrp="1"/>
          </p:cNvSpPr>
          <p:nvPr>
            <p:ph type="subTitle" idx="1"/>
          </p:nvPr>
        </p:nvSpPr>
        <p:spPr>
          <a:xfrm>
            <a:off x="685800" y="3645024"/>
            <a:ext cx="7342584" cy="3024336"/>
          </a:xfrm>
        </p:spPr>
        <p:txBody>
          <a:bodyPr>
            <a:normAutofit/>
          </a:bodyPr>
          <a:lstStyle/>
          <a:p>
            <a:pPr algn="r"/>
            <a:r>
              <a:rPr lang="ru-RU" dirty="0" smtClean="0"/>
              <a:t> </a:t>
            </a:r>
            <a:r>
              <a:rPr lang="ru-RU" dirty="0" err="1"/>
              <a:t>Виконала</a:t>
            </a:r>
            <a:r>
              <a:rPr lang="ru-RU" dirty="0"/>
              <a:t>: студентка 2 курсу </a:t>
            </a:r>
          </a:p>
          <a:p>
            <a:pPr algn="r"/>
            <a:r>
              <a:rPr lang="ru-RU" dirty="0" err="1"/>
              <a:t>групи</a:t>
            </a:r>
            <a:r>
              <a:rPr lang="ru-RU" dirty="0"/>
              <a:t> ПН18М </a:t>
            </a:r>
          </a:p>
          <a:p>
            <a:pPr algn="r"/>
            <a:r>
              <a:rPr lang="ru-RU" dirty="0" err="1"/>
              <a:t>спеціальності</a:t>
            </a:r>
            <a:r>
              <a:rPr lang="ru-RU" dirty="0"/>
              <a:t> 014 «</a:t>
            </a:r>
            <a:r>
              <a:rPr lang="ru-RU" dirty="0" err="1"/>
              <a:t>Середня</a:t>
            </a:r>
            <a:r>
              <a:rPr lang="ru-RU" dirty="0"/>
              <a:t> </a:t>
            </a:r>
            <a:r>
              <a:rPr lang="ru-RU" dirty="0" err="1"/>
              <a:t>освіта</a:t>
            </a:r>
            <a:r>
              <a:rPr lang="ru-RU" dirty="0"/>
              <a:t> (</a:t>
            </a:r>
            <a:r>
              <a:rPr lang="ru-RU" dirty="0" err="1"/>
              <a:t>Природничі</a:t>
            </a:r>
            <a:r>
              <a:rPr lang="ru-RU" dirty="0"/>
              <a:t> науки)» </a:t>
            </a:r>
          </a:p>
          <a:p>
            <a:pPr algn="r"/>
            <a:r>
              <a:rPr lang="ru-RU" dirty="0" err="1"/>
              <a:t>освітня</a:t>
            </a:r>
            <a:r>
              <a:rPr lang="ru-RU" dirty="0"/>
              <a:t> </a:t>
            </a:r>
            <a:r>
              <a:rPr lang="ru-RU" dirty="0" err="1"/>
              <a:t>програма</a:t>
            </a:r>
            <a:r>
              <a:rPr lang="ru-RU" dirty="0"/>
              <a:t> «</a:t>
            </a:r>
            <a:r>
              <a:rPr lang="ru-RU" dirty="0" err="1"/>
              <a:t>Середня</a:t>
            </a:r>
            <a:r>
              <a:rPr lang="ru-RU" dirty="0"/>
              <a:t> </a:t>
            </a:r>
            <a:r>
              <a:rPr lang="ru-RU" dirty="0" err="1"/>
              <a:t>освіта</a:t>
            </a:r>
            <a:r>
              <a:rPr lang="ru-RU" dirty="0"/>
              <a:t> (</a:t>
            </a:r>
            <a:r>
              <a:rPr lang="ru-RU" dirty="0" err="1"/>
              <a:t>Природничі</a:t>
            </a:r>
            <a:r>
              <a:rPr lang="ru-RU" dirty="0"/>
              <a:t> науки)» </a:t>
            </a:r>
          </a:p>
          <a:p>
            <a:pPr algn="r"/>
            <a:r>
              <a:rPr lang="ru-RU" dirty="0"/>
              <a:t>форма </a:t>
            </a:r>
            <a:r>
              <a:rPr lang="ru-RU" dirty="0" err="1"/>
              <a:t>навчання</a:t>
            </a:r>
            <a:r>
              <a:rPr lang="ru-RU" dirty="0"/>
              <a:t> </a:t>
            </a:r>
            <a:r>
              <a:rPr lang="ru-RU" dirty="0" err="1"/>
              <a:t>денна</a:t>
            </a:r>
            <a:r>
              <a:rPr lang="ru-RU" dirty="0"/>
              <a:t> </a:t>
            </a:r>
          </a:p>
          <a:p>
            <a:pPr algn="r"/>
            <a:r>
              <a:rPr lang="ru-RU" b="1" dirty="0" err="1"/>
              <a:t>Гусліста</a:t>
            </a:r>
            <a:r>
              <a:rPr lang="ru-RU" b="1" dirty="0"/>
              <a:t> А.В. </a:t>
            </a:r>
            <a:endParaRPr lang="ru-RU" dirty="0"/>
          </a:p>
          <a:p>
            <a:pPr algn="r"/>
            <a:r>
              <a:rPr lang="ru-RU" b="1" dirty="0" err="1"/>
              <a:t>керівник</a:t>
            </a:r>
            <a:r>
              <a:rPr lang="ru-RU" b="1" dirty="0"/>
              <a:t>: Подопригора </a:t>
            </a:r>
            <a:r>
              <a:rPr lang="ru-RU" b="1" dirty="0" err="1"/>
              <a:t>Наталія</a:t>
            </a:r>
            <a:r>
              <a:rPr lang="ru-RU" b="1" dirty="0"/>
              <a:t> </a:t>
            </a:r>
            <a:r>
              <a:rPr lang="ru-RU" b="1" dirty="0" err="1"/>
              <a:t>Володимирівна</a:t>
            </a:r>
            <a:r>
              <a:rPr lang="ru-RU" b="1" dirty="0"/>
              <a:t> </a:t>
            </a:r>
            <a:r>
              <a:rPr lang="ru-RU" dirty="0" err="1"/>
              <a:t>д.пед.н</a:t>
            </a:r>
            <a:r>
              <a:rPr lang="ru-RU" dirty="0"/>
              <a:t>., доц., </a:t>
            </a:r>
            <a:r>
              <a:rPr lang="ru-RU" dirty="0" err="1"/>
              <a:t>завідувач</a:t>
            </a:r>
            <a:r>
              <a:rPr lang="ru-RU" dirty="0"/>
              <a:t> </a:t>
            </a:r>
            <a:r>
              <a:rPr lang="ru-RU" dirty="0" err="1"/>
              <a:t>кафедри</a:t>
            </a:r>
            <a:r>
              <a:rPr lang="ru-RU" dirty="0"/>
              <a:t> </a:t>
            </a:r>
            <a:r>
              <a:rPr lang="ru-RU" dirty="0" err="1"/>
              <a:t>природни</a:t>
            </a:r>
            <a:r>
              <a:rPr lang="ru-RU" dirty="0"/>
              <a:t> </a:t>
            </a:r>
          </a:p>
        </p:txBody>
      </p:sp>
    </p:spTree>
    <p:extLst>
      <p:ext uri="{BB962C8B-B14F-4D97-AF65-F5344CB8AC3E}">
        <p14:creationId xmlns:p14="http://schemas.microsoft.com/office/powerpoint/2010/main" val="3507024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0" y="1052736"/>
            <a:ext cx="5112568" cy="5544616"/>
          </a:xfrm>
        </p:spPr>
        <p:txBody>
          <a:bodyPr>
            <a:normAutofit/>
          </a:bodyPr>
          <a:lstStyle/>
          <a:p>
            <a:pPr marL="0" indent="0">
              <a:buNone/>
            </a:pPr>
            <a:r>
              <a:rPr lang="uk-UA" dirty="0"/>
              <a:t>Ураховуючи що методика розвитку дослідницьких умінь учнів у проектній  діяльності з природничих наук – це освітній процес з </a:t>
            </a:r>
            <a:r>
              <a:rPr lang="uk-UA" dirty="0" smtClean="0"/>
              <a:t>фізики, </a:t>
            </a:r>
            <a:r>
              <a:rPr lang="uk-UA" dirty="0"/>
              <a:t>хімії та біології  орієнтоване на досягнення поставлених цілей, нами визначено 7 блоків які  забезпечують її функціонування</a:t>
            </a:r>
            <a:r>
              <a:rPr lang="ru-RU" dirty="0"/>
              <a:t>: н</a:t>
            </a:r>
            <a:r>
              <a:rPr lang="uk-UA" dirty="0" err="1"/>
              <a:t>ормативний</a:t>
            </a:r>
            <a:r>
              <a:rPr lang="uk-UA" dirty="0"/>
              <a:t>, методологічний, цільовий, змістовий, технологічний, </a:t>
            </a:r>
            <a:r>
              <a:rPr lang="uk-UA" dirty="0" err="1"/>
              <a:t>критеріально-рівневий</a:t>
            </a:r>
            <a:r>
              <a:rPr lang="uk-UA" dirty="0"/>
              <a:t>, результативний блоки. </a:t>
            </a:r>
            <a:endParaRPr lang="ru-RU" dirty="0"/>
          </a:p>
          <a:p>
            <a:pPr marL="0" indent="0">
              <a:buNone/>
            </a:pPr>
            <a:r>
              <a:rPr lang="ru-RU" dirty="0"/>
              <a:t>Схема </a:t>
            </a:r>
            <a:r>
              <a:rPr lang="ru-RU" dirty="0" err="1"/>
              <a:t>організації</a:t>
            </a:r>
            <a:r>
              <a:rPr lang="ru-RU" dirty="0"/>
              <a:t> </a:t>
            </a:r>
            <a:r>
              <a:rPr lang="ru-RU" dirty="0" err="1"/>
              <a:t>освітнього</a:t>
            </a:r>
            <a:r>
              <a:rPr lang="ru-RU" dirty="0"/>
              <a:t> </a:t>
            </a:r>
            <a:r>
              <a:rPr lang="ru-RU" dirty="0" err="1"/>
              <a:t>процесу</a:t>
            </a:r>
            <a:r>
              <a:rPr lang="ru-RU" dirty="0"/>
              <a:t> з </a:t>
            </a:r>
            <a:r>
              <a:rPr lang="ru-RU" dirty="0" err="1"/>
              <a:t>вивчення</a:t>
            </a:r>
            <a:r>
              <a:rPr lang="ru-RU" dirty="0"/>
              <a:t> </a:t>
            </a:r>
            <a:r>
              <a:rPr lang="ru-RU" dirty="0" err="1"/>
              <a:t>дослідницьких</a:t>
            </a:r>
            <a:r>
              <a:rPr lang="ru-RU" dirty="0"/>
              <a:t> </a:t>
            </a:r>
            <a:r>
              <a:rPr lang="ru-RU" dirty="0" err="1"/>
              <a:t>проектів</a:t>
            </a:r>
            <a:r>
              <a:rPr lang="ru-RU" dirty="0"/>
              <a:t> </a:t>
            </a:r>
            <a:r>
              <a:rPr lang="ru-RU" dirty="0" err="1"/>
              <a:t>учнів</a:t>
            </a:r>
            <a:r>
              <a:rPr lang="ru-RU" dirty="0"/>
              <a:t> </a:t>
            </a:r>
            <a:r>
              <a:rPr lang="ru-RU" dirty="0" err="1"/>
              <a:t>старшої</a:t>
            </a:r>
            <a:r>
              <a:rPr lang="ru-RU" dirty="0"/>
              <a:t> </a:t>
            </a:r>
            <a:r>
              <a:rPr lang="ru-RU" dirty="0" err="1"/>
              <a:t>школи</a:t>
            </a:r>
            <a:r>
              <a:rPr lang="ru-RU"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556" y="2204864"/>
            <a:ext cx="288032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93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0878" y="188640"/>
            <a:ext cx="5277386"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769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79512" y="764704"/>
            <a:ext cx="6048672" cy="5760640"/>
          </a:xfrm>
        </p:spPr>
        <p:txBody>
          <a:bodyPr>
            <a:normAutofit/>
          </a:bodyPr>
          <a:lstStyle/>
          <a:p>
            <a:pPr marL="114300" indent="0">
              <a:buNone/>
            </a:pPr>
            <a:r>
              <a:rPr lang="ru-RU" sz="2000" dirty="0"/>
              <a:t>Методика </a:t>
            </a:r>
            <a:r>
              <a:rPr lang="ru-RU" sz="2000" dirty="0" err="1"/>
              <a:t>проведення</a:t>
            </a:r>
            <a:r>
              <a:rPr lang="ru-RU" sz="2000" dirty="0"/>
              <a:t> </a:t>
            </a:r>
            <a:r>
              <a:rPr lang="ru-RU" sz="2000" dirty="0" err="1"/>
              <a:t>експериментальної</a:t>
            </a:r>
            <a:r>
              <a:rPr lang="ru-RU" sz="2000" dirty="0"/>
              <a:t> </a:t>
            </a:r>
            <a:r>
              <a:rPr lang="ru-RU" sz="2000" dirty="0" err="1"/>
              <a:t>роботи</a:t>
            </a:r>
            <a:r>
              <a:rPr lang="ru-RU" sz="2000" dirty="0"/>
              <a:t> </a:t>
            </a:r>
            <a:r>
              <a:rPr lang="ru-RU" sz="2000" dirty="0" err="1"/>
              <a:t>передбачала</a:t>
            </a:r>
            <a:r>
              <a:rPr lang="ru-RU" sz="2000" dirty="0"/>
              <a:t>: </a:t>
            </a:r>
            <a:r>
              <a:rPr lang="ru-RU" sz="2000" dirty="0" err="1"/>
              <a:t>визначення</a:t>
            </a:r>
            <a:r>
              <a:rPr lang="ru-RU" sz="2000" dirty="0"/>
              <a:t> </a:t>
            </a:r>
            <a:r>
              <a:rPr lang="ru-RU" sz="2000" dirty="0" err="1"/>
              <a:t>змін</a:t>
            </a:r>
            <a:r>
              <a:rPr lang="ru-RU" sz="2000" dirty="0"/>
              <a:t> </a:t>
            </a:r>
            <a:r>
              <a:rPr lang="ru-RU" sz="2000" dirty="0" err="1"/>
              <a:t>рівнів</a:t>
            </a:r>
            <a:r>
              <a:rPr lang="ru-RU" sz="2000" dirty="0"/>
              <a:t> </a:t>
            </a:r>
            <a:r>
              <a:rPr lang="ru-RU" sz="2000" dirty="0" err="1"/>
              <a:t>сформованості</a:t>
            </a:r>
            <a:r>
              <a:rPr lang="ru-RU" sz="2000" dirty="0"/>
              <a:t> </a:t>
            </a:r>
            <a:r>
              <a:rPr lang="ru-RU" sz="2000" dirty="0" err="1"/>
              <a:t>різних</a:t>
            </a:r>
            <a:r>
              <a:rPr lang="ru-RU" sz="2000" dirty="0"/>
              <a:t> </a:t>
            </a:r>
            <a:r>
              <a:rPr lang="ru-RU" sz="2000" dirty="0" err="1"/>
              <a:t>груп</a:t>
            </a:r>
            <a:r>
              <a:rPr lang="ru-RU" sz="2000" dirty="0"/>
              <a:t> </a:t>
            </a:r>
            <a:r>
              <a:rPr lang="ru-RU" sz="2000" dirty="0" err="1"/>
              <a:t>дослідницьких</a:t>
            </a:r>
            <a:r>
              <a:rPr lang="ru-RU" sz="2000" dirty="0"/>
              <a:t> </a:t>
            </a:r>
            <a:r>
              <a:rPr lang="ru-RU" sz="2000" dirty="0" err="1"/>
              <a:t>умінь</a:t>
            </a:r>
            <a:r>
              <a:rPr lang="ru-RU" sz="2000" dirty="0"/>
              <a:t> (</a:t>
            </a:r>
            <a:r>
              <a:rPr lang="ru-RU" sz="2000" dirty="0" err="1"/>
              <a:t>організаційнопошукових</a:t>
            </a:r>
            <a:r>
              <a:rPr lang="ru-RU" sz="2000" dirty="0"/>
              <a:t>, </a:t>
            </a:r>
            <a:r>
              <a:rPr lang="ru-RU" sz="2000" dirty="0" err="1"/>
              <a:t>когнітивно</a:t>
            </a:r>
            <a:r>
              <a:rPr lang="ru-RU" sz="2000" dirty="0"/>
              <a:t> </a:t>
            </a:r>
            <a:r>
              <a:rPr lang="ru-RU" sz="2000" dirty="0" err="1"/>
              <a:t>операційних</a:t>
            </a:r>
            <a:r>
              <a:rPr lang="ru-RU" sz="2000" dirty="0"/>
              <a:t>, </a:t>
            </a:r>
            <a:r>
              <a:rPr lang="ru-RU" sz="2000" dirty="0" err="1"/>
              <a:t>технологічно</a:t>
            </a:r>
            <a:r>
              <a:rPr lang="uk-UA" sz="2000" dirty="0"/>
              <a:t>-</a:t>
            </a:r>
            <a:r>
              <a:rPr lang="ru-RU" sz="2000" dirty="0" err="1"/>
              <a:t>проектувальних</a:t>
            </a:r>
            <a:r>
              <a:rPr lang="ru-RU" sz="2000" dirty="0"/>
              <a:t>, </a:t>
            </a:r>
            <a:r>
              <a:rPr lang="ru-RU" sz="2000" dirty="0" err="1"/>
              <a:t>комунікативнорефлексивних</a:t>
            </a:r>
            <a:r>
              <a:rPr lang="ru-RU" sz="2000" dirty="0"/>
              <a:t>), </a:t>
            </a:r>
            <a:r>
              <a:rPr lang="ru-RU" sz="2000" dirty="0" err="1"/>
              <a:t>що</a:t>
            </a:r>
            <a:r>
              <a:rPr lang="ru-RU" sz="2000" dirty="0"/>
              <a:t> </a:t>
            </a:r>
            <a:r>
              <a:rPr lang="ru-RU" sz="2000" dirty="0" err="1"/>
              <a:t>здійснювалося</a:t>
            </a:r>
            <a:r>
              <a:rPr lang="ru-RU" sz="2000" dirty="0"/>
              <a:t> за </a:t>
            </a:r>
            <a:r>
              <a:rPr lang="ru-RU" sz="2000" dirty="0" err="1"/>
              <a:t>допомогою</a:t>
            </a:r>
            <a:r>
              <a:rPr lang="ru-RU" sz="2000" dirty="0"/>
              <a:t> </a:t>
            </a:r>
            <a:r>
              <a:rPr lang="ru-RU" sz="2000" dirty="0" err="1"/>
              <a:t>анкетуванн</a:t>
            </a:r>
            <a:r>
              <a:rPr lang="uk-UA" sz="2000" dirty="0"/>
              <a:t>я</a:t>
            </a:r>
            <a:r>
              <a:rPr lang="ru-RU" sz="2000" dirty="0"/>
              <a:t>, та </a:t>
            </a:r>
            <a:r>
              <a:rPr lang="ru-RU" sz="2000" dirty="0" err="1"/>
              <a:t>виконання</a:t>
            </a:r>
            <a:r>
              <a:rPr lang="ru-RU" sz="2000" dirty="0"/>
              <a:t> </a:t>
            </a:r>
            <a:r>
              <a:rPr lang="ru-RU" sz="2000" dirty="0" err="1"/>
              <a:t>навчально</a:t>
            </a:r>
            <a:r>
              <a:rPr lang="uk-UA" sz="2000" dirty="0"/>
              <a:t>-</a:t>
            </a:r>
            <a:r>
              <a:rPr lang="ru-RU" sz="2000" dirty="0" err="1"/>
              <a:t>дослідницьких</a:t>
            </a:r>
            <a:r>
              <a:rPr lang="ru-RU" sz="2000" dirty="0"/>
              <a:t> </a:t>
            </a:r>
            <a:r>
              <a:rPr lang="ru-RU" sz="2000" dirty="0" err="1"/>
              <a:t>завдань</a:t>
            </a:r>
            <a:r>
              <a:rPr lang="ru-RU" sz="2000" dirty="0"/>
              <a:t>; </a:t>
            </a:r>
            <a:r>
              <a:rPr lang="ru-RU" sz="2000" dirty="0" err="1"/>
              <a:t>тестування</a:t>
            </a:r>
            <a:r>
              <a:rPr lang="ru-RU" sz="2000" dirty="0"/>
              <a:t> та </a:t>
            </a:r>
            <a:r>
              <a:rPr lang="ru-RU" sz="2000" dirty="0" err="1"/>
              <a:t>аналіз</a:t>
            </a:r>
            <a:r>
              <a:rPr lang="ru-RU" sz="2000" dirty="0"/>
              <a:t> </a:t>
            </a:r>
            <a:r>
              <a:rPr lang="ru-RU" sz="2000" dirty="0" err="1"/>
              <a:t>письмових</a:t>
            </a:r>
            <a:r>
              <a:rPr lang="ru-RU" sz="2000" dirty="0"/>
              <a:t> і </a:t>
            </a:r>
            <a:r>
              <a:rPr lang="ru-RU" sz="2000" dirty="0" err="1"/>
              <a:t>усних</a:t>
            </a:r>
            <a:r>
              <a:rPr lang="ru-RU" sz="2000" dirty="0"/>
              <a:t> </a:t>
            </a:r>
            <a:r>
              <a:rPr lang="ru-RU" sz="2000" dirty="0" err="1"/>
              <a:t>відповідей</a:t>
            </a:r>
            <a:r>
              <a:rPr lang="ru-RU" sz="2000" dirty="0"/>
              <a:t> на </a:t>
            </a:r>
            <a:r>
              <a:rPr lang="ru-RU" sz="2000" dirty="0" err="1"/>
              <a:t>питання</a:t>
            </a:r>
            <a:r>
              <a:rPr lang="ru-RU" sz="2000" dirty="0"/>
              <a:t>, </a:t>
            </a:r>
            <a:r>
              <a:rPr lang="ru-RU" sz="2000" dirty="0" err="1"/>
              <a:t>які</a:t>
            </a:r>
            <a:r>
              <a:rPr lang="ru-RU" sz="2000" dirty="0"/>
              <a:t> </a:t>
            </a:r>
            <a:r>
              <a:rPr lang="ru-RU" sz="2000" dirty="0" err="1"/>
              <a:t>спеціально</a:t>
            </a:r>
            <a:r>
              <a:rPr lang="ru-RU" sz="2000" dirty="0"/>
              <a:t> </a:t>
            </a:r>
            <a:r>
              <a:rPr lang="ru-RU" sz="2000" dirty="0" err="1"/>
              <a:t>добиралися</a:t>
            </a:r>
            <a:r>
              <a:rPr lang="ru-RU" sz="2000" dirty="0"/>
              <a:t> з метою </a:t>
            </a:r>
            <a:r>
              <a:rPr lang="ru-RU" sz="2000" dirty="0" err="1"/>
              <a:t>перевірки</a:t>
            </a:r>
            <a:r>
              <a:rPr lang="ru-RU" sz="2000" dirty="0"/>
              <a:t> </a:t>
            </a:r>
            <a:r>
              <a:rPr lang="ru-RU" sz="2000" dirty="0" err="1"/>
              <a:t>сформованості</a:t>
            </a:r>
            <a:r>
              <a:rPr lang="ru-RU" sz="2000" dirty="0"/>
              <a:t> </a:t>
            </a:r>
            <a:r>
              <a:rPr lang="ru-RU" sz="2000" dirty="0" err="1"/>
              <a:t>знань</a:t>
            </a:r>
            <a:r>
              <a:rPr lang="ru-RU" sz="2000" dirty="0"/>
              <a:t> і </a:t>
            </a:r>
            <a:r>
              <a:rPr lang="uk-UA" sz="2000" dirty="0"/>
              <a:t>розвитку </a:t>
            </a:r>
            <a:r>
              <a:rPr lang="ru-RU" sz="2000" dirty="0" err="1"/>
              <a:t>вмінь</a:t>
            </a:r>
            <a:r>
              <a:rPr lang="uk-UA" sz="2000" dirty="0"/>
              <a:t>.</a:t>
            </a:r>
            <a:endParaRPr lang="ru-RU" sz="2000" dirty="0"/>
          </a:p>
          <a:p>
            <a:pPr marL="114300" indent="0">
              <a:buNone/>
            </a:pPr>
            <a:r>
              <a:rPr lang="ru-RU" sz="2000" dirty="0" err="1"/>
              <a:t>Оскільки</a:t>
            </a:r>
            <a:r>
              <a:rPr lang="ru-RU" sz="2000" dirty="0"/>
              <a:t> </a:t>
            </a:r>
            <a:r>
              <a:rPr lang="ru-RU" sz="2000" dirty="0" err="1"/>
              <a:t>передбаченим</a:t>
            </a:r>
            <a:r>
              <a:rPr lang="ru-RU" sz="2000" dirty="0"/>
              <a:t> результатом </a:t>
            </a:r>
            <a:r>
              <a:rPr lang="ru-RU" sz="2000" dirty="0" err="1"/>
              <a:t>моделі</a:t>
            </a:r>
            <a:r>
              <a:rPr lang="ru-RU" sz="2000" dirty="0"/>
              <a:t> </a:t>
            </a:r>
            <a:r>
              <a:rPr lang="ru-RU" sz="2000" dirty="0" err="1"/>
              <a:t>експериментального</a:t>
            </a:r>
            <a:r>
              <a:rPr lang="ru-RU" sz="2000" dirty="0"/>
              <a:t> </a:t>
            </a:r>
            <a:r>
              <a:rPr lang="ru-RU" sz="2000" dirty="0" err="1"/>
              <a:t>навчання</a:t>
            </a:r>
            <a:r>
              <a:rPr lang="ru-RU" sz="2000" dirty="0"/>
              <a:t> </a:t>
            </a:r>
            <a:r>
              <a:rPr lang="ru-RU" sz="2000" dirty="0" err="1"/>
              <a:t>виступає</a:t>
            </a:r>
            <a:r>
              <a:rPr lang="ru-RU" sz="2000" dirty="0"/>
              <a:t> </a:t>
            </a:r>
            <a:r>
              <a:rPr lang="ru-RU" sz="2000" dirty="0" err="1"/>
              <a:t>певний</a:t>
            </a:r>
            <a:r>
              <a:rPr lang="ru-RU" sz="2000" dirty="0"/>
              <a:t> </a:t>
            </a:r>
            <a:r>
              <a:rPr lang="ru-RU" sz="2000" dirty="0" err="1"/>
              <a:t>рівень</a:t>
            </a:r>
            <a:r>
              <a:rPr lang="ru-RU" sz="2000" dirty="0"/>
              <a:t> </a:t>
            </a:r>
            <a:r>
              <a:rPr lang="uk-UA" sz="2000" dirty="0"/>
              <a:t>розвитку</a:t>
            </a:r>
            <a:r>
              <a:rPr lang="ru-RU" sz="2000" dirty="0"/>
              <a:t> </a:t>
            </a:r>
            <a:r>
              <a:rPr lang="ru-RU" sz="2000" dirty="0" err="1"/>
              <a:t>дослідницьких</a:t>
            </a:r>
            <a:r>
              <a:rPr lang="ru-RU" sz="2000" dirty="0"/>
              <a:t> </a:t>
            </a:r>
            <a:r>
              <a:rPr lang="ru-RU" sz="2000" dirty="0" err="1"/>
              <a:t>умінь</a:t>
            </a:r>
            <a:r>
              <a:rPr lang="ru-RU" sz="2000" dirty="0"/>
              <a:t>, то </a:t>
            </a:r>
            <a:r>
              <a:rPr lang="ru-RU" sz="2000" dirty="0" err="1"/>
              <a:t>важливим</a:t>
            </a:r>
            <a:r>
              <a:rPr lang="ru-RU" sz="2000" dirty="0"/>
              <a:t> є </a:t>
            </a:r>
            <a:r>
              <a:rPr lang="ru-RU" sz="2000" dirty="0" err="1"/>
              <a:t>розкрити</a:t>
            </a:r>
            <a:r>
              <a:rPr lang="ru-RU" sz="2000" dirty="0"/>
              <a:t> </a:t>
            </a:r>
            <a:r>
              <a:rPr lang="ru-RU" sz="2000" dirty="0" err="1"/>
              <a:t>критерії</a:t>
            </a:r>
            <a:r>
              <a:rPr lang="ru-RU" sz="2000" dirty="0"/>
              <a:t> та </a:t>
            </a:r>
            <a:r>
              <a:rPr lang="ru-RU" sz="2000" dirty="0" err="1"/>
              <a:t>показники</a:t>
            </a:r>
            <a:r>
              <a:rPr lang="ru-RU" sz="2000" dirty="0"/>
              <a:t> </a:t>
            </a:r>
            <a:r>
              <a:rPr lang="ru-RU" sz="2000" dirty="0" err="1"/>
              <a:t>його</a:t>
            </a:r>
            <a:r>
              <a:rPr lang="ru-RU" sz="2000" dirty="0"/>
              <a:t> </a:t>
            </a:r>
            <a:r>
              <a:rPr lang="ru-RU" sz="2000" dirty="0" err="1"/>
              <a:t>визначення</a:t>
            </a:r>
            <a:r>
              <a:rPr lang="ru-RU" sz="2000" dirty="0"/>
              <a:t>. В </a:t>
            </a:r>
            <a:r>
              <a:rPr lang="ru-RU" sz="2000" dirty="0" err="1"/>
              <a:t>експериментальному</a:t>
            </a:r>
            <a:r>
              <a:rPr lang="ru-RU" sz="2000" dirty="0"/>
              <a:t> </a:t>
            </a:r>
            <a:r>
              <a:rPr lang="ru-RU" sz="2000" dirty="0" err="1"/>
              <a:t>дослідженні</a:t>
            </a:r>
            <a:r>
              <a:rPr lang="ru-RU" sz="2000" dirty="0"/>
              <a:t> нами </a:t>
            </a:r>
            <a:r>
              <a:rPr lang="ru-RU" sz="2000" dirty="0" err="1"/>
              <a:t>були</a:t>
            </a:r>
            <a:r>
              <a:rPr lang="ru-RU" sz="2000" dirty="0"/>
              <a:t> </a:t>
            </a:r>
            <a:r>
              <a:rPr lang="ru-RU" sz="2000" dirty="0" err="1"/>
              <a:t>визначені</a:t>
            </a:r>
            <a:r>
              <a:rPr lang="ru-RU" sz="2000" dirty="0"/>
              <a:t> </a:t>
            </a:r>
            <a:r>
              <a:rPr lang="ru-RU" sz="2000" dirty="0" err="1"/>
              <a:t>такі</a:t>
            </a:r>
            <a:r>
              <a:rPr lang="ru-RU" sz="2000" dirty="0"/>
              <a:t> </a:t>
            </a:r>
            <a:r>
              <a:rPr lang="ru-RU" sz="2000" dirty="0" err="1"/>
              <a:t>критерії</a:t>
            </a:r>
            <a:r>
              <a:rPr lang="ru-RU" sz="2000" dirty="0"/>
              <a:t>: </a:t>
            </a:r>
            <a:r>
              <a:rPr lang="ru-RU" sz="2000" dirty="0" err="1"/>
              <a:t>мотиваційний</a:t>
            </a:r>
            <a:r>
              <a:rPr lang="ru-RU" sz="2000" dirty="0"/>
              <a:t>, </a:t>
            </a:r>
            <a:r>
              <a:rPr lang="uk-UA" sz="2000" dirty="0"/>
              <a:t>діяльнісний</a:t>
            </a:r>
            <a:r>
              <a:rPr lang="ru-RU" sz="2000" dirty="0"/>
              <a:t> та </a:t>
            </a:r>
            <a:r>
              <a:rPr lang="uk-UA" sz="2000" dirty="0"/>
              <a:t>коригувальний</a:t>
            </a:r>
            <a:r>
              <a:rPr lang="ru-RU" sz="2000" dirty="0"/>
              <a:t>, </a:t>
            </a:r>
            <a:r>
              <a:rPr lang="ru-RU" sz="2000" dirty="0" err="1"/>
              <a:t>представлені</a:t>
            </a:r>
            <a:r>
              <a:rPr lang="ru-RU" sz="2000" dirty="0"/>
              <a:t> у </a:t>
            </a:r>
            <a:r>
              <a:rPr lang="ru-RU" sz="2000" dirty="0" err="1"/>
              <a:t>табл</a:t>
            </a:r>
            <a:endParaRPr lang="ru-RU"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887055"/>
            <a:ext cx="2448272" cy="194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160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172" y="188641"/>
            <a:ext cx="5716838" cy="654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679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340768"/>
            <a:ext cx="7620000" cy="5060032"/>
          </a:xfrm>
        </p:spPr>
        <p:txBody>
          <a:bodyPr>
            <a:normAutofit/>
          </a:bodyPr>
          <a:lstStyle/>
          <a:p>
            <a:pPr marL="114300" indent="0">
              <a:buNone/>
            </a:pPr>
            <a:r>
              <a:rPr lang="ru-RU" dirty="0" err="1"/>
              <a:t>Результати</a:t>
            </a:r>
            <a:r>
              <a:rPr lang="ru-RU" dirty="0"/>
              <a:t> </a:t>
            </a:r>
            <a:r>
              <a:rPr lang="ru-RU" dirty="0" err="1"/>
              <a:t>дослідження</a:t>
            </a:r>
            <a:r>
              <a:rPr lang="ru-RU" dirty="0"/>
              <a:t> </a:t>
            </a:r>
            <a:r>
              <a:rPr lang="ru-RU" dirty="0" err="1"/>
              <a:t>дають</a:t>
            </a:r>
            <a:r>
              <a:rPr lang="ru-RU" dirty="0"/>
              <a:t> </a:t>
            </a:r>
            <a:r>
              <a:rPr lang="ru-RU" dirty="0" err="1"/>
              <a:t>можливість</a:t>
            </a:r>
            <a:r>
              <a:rPr lang="ru-RU" dirty="0"/>
              <a:t> </a:t>
            </a:r>
            <a:r>
              <a:rPr lang="ru-RU" dirty="0" err="1"/>
              <a:t>перевірити</a:t>
            </a:r>
            <a:r>
              <a:rPr lang="ru-RU" dirty="0"/>
              <a:t> </a:t>
            </a:r>
            <a:r>
              <a:rPr lang="ru-RU" dirty="0" err="1"/>
              <a:t>ефективність</a:t>
            </a:r>
            <a:r>
              <a:rPr lang="ru-RU" dirty="0"/>
              <a:t> </a:t>
            </a:r>
            <a:r>
              <a:rPr lang="ru-RU" dirty="0" err="1"/>
              <a:t>викоритання</a:t>
            </a:r>
            <a:r>
              <a:rPr lang="ru-RU" dirty="0"/>
              <a:t> </a:t>
            </a:r>
            <a:r>
              <a:rPr lang="uk-UA" dirty="0"/>
              <a:t>дослідницьких проектів</a:t>
            </a:r>
            <a:r>
              <a:rPr lang="ru-RU" dirty="0"/>
              <a:t> для </a:t>
            </a:r>
            <a:r>
              <a:rPr lang="ru-RU" dirty="0" err="1"/>
              <a:t>підвищення</a:t>
            </a:r>
            <a:r>
              <a:rPr lang="ru-RU" dirty="0"/>
              <a:t> </a:t>
            </a:r>
            <a:r>
              <a:rPr lang="ru-RU" dirty="0" err="1"/>
              <a:t>рівня</a:t>
            </a:r>
            <a:r>
              <a:rPr lang="ru-RU" dirty="0"/>
              <a:t> </a:t>
            </a:r>
            <a:r>
              <a:rPr lang="ru-RU" dirty="0" err="1"/>
              <a:t>знань</a:t>
            </a:r>
            <a:r>
              <a:rPr lang="ru-RU" dirty="0"/>
              <a:t> </a:t>
            </a:r>
            <a:r>
              <a:rPr lang="ru-RU" dirty="0" err="1"/>
              <a:t>учнів</a:t>
            </a:r>
            <a:r>
              <a:rPr lang="ru-RU" dirty="0"/>
              <a:t> на уроках </a:t>
            </a:r>
            <a:r>
              <a:rPr lang="ru-RU" dirty="0" err="1"/>
              <a:t>природничих</a:t>
            </a:r>
            <a:r>
              <a:rPr lang="ru-RU" dirty="0"/>
              <a:t> </a:t>
            </a:r>
            <a:r>
              <a:rPr lang="ru-RU" dirty="0" err="1"/>
              <a:t>дисциплін</a:t>
            </a:r>
            <a:r>
              <a:rPr lang="ru-RU" dirty="0"/>
              <a:t> у 1</a:t>
            </a:r>
            <a:r>
              <a:rPr lang="uk-UA" dirty="0"/>
              <a:t>0</a:t>
            </a:r>
            <a:r>
              <a:rPr lang="ru-RU" dirty="0"/>
              <a:t> </a:t>
            </a:r>
            <a:r>
              <a:rPr lang="ru-RU" dirty="0" err="1"/>
              <a:t>класі</a:t>
            </a:r>
            <a:r>
              <a:rPr lang="ru-RU" dirty="0"/>
              <a:t>.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564904"/>
            <a:ext cx="229552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592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76673"/>
            <a:ext cx="8229600" cy="4392488"/>
          </a:xfrm>
        </p:spPr>
        <p:txBody>
          <a:bodyPr/>
          <a:lstStyle/>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uk-UA" sz="2000" dirty="0" smtClean="0">
                <a:cs typeface="Times New Roman" panose="02020603050405020304" pitchFamily="18" charset="0"/>
              </a:rPr>
              <a:t>Динаміка </a:t>
            </a:r>
            <a:r>
              <a:rPr lang="uk-UA" sz="2000" dirty="0">
                <a:cs typeface="Times New Roman" panose="02020603050405020304" pitchFamily="18" charset="0"/>
              </a:rPr>
              <a:t>розвитку дослідницьких умінь старшокласників у навчанні природничих наук методом проектів на </a:t>
            </a:r>
            <a:r>
              <a:rPr lang="uk-UA" sz="2000" dirty="0" err="1">
                <a:cs typeface="Times New Roman" panose="02020603050405020304" pitchFamily="18" charset="0"/>
              </a:rPr>
              <a:t>уроці</a:t>
            </a:r>
            <a:r>
              <a:rPr lang="uk-UA" sz="2000" dirty="0">
                <a:cs typeface="Times New Roman" panose="02020603050405020304" pitchFamily="18" charset="0"/>
              </a:rPr>
              <a:t> </a:t>
            </a:r>
            <a:r>
              <a:rPr lang="uk-UA" sz="2000" dirty="0" smtClean="0">
                <a:cs typeface="Times New Roman" panose="02020603050405020304" pitchFamily="18" charset="0"/>
              </a:rPr>
              <a:t>фізики</a:t>
            </a:r>
            <a:endParaRPr lang="en-US" sz="2000" dirty="0" smtClean="0">
              <a:cs typeface="Times New Roman" panose="02020603050405020304" pitchFamily="18" charset="0"/>
            </a:endParaRPr>
          </a:p>
          <a:p>
            <a:pPr marL="0" indent="0">
              <a:buNone/>
            </a:pPr>
            <a:r>
              <a:rPr kumimoji="0" lang="uk-UA" altLang="ru-RU" sz="2000" u="none" strike="noStrike" cap="none" normalizeH="0" baseline="0" dirty="0" smtClean="0">
                <a:ln>
                  <a:noFill/>
                </a:ln>
                <a:solidFill>
                  <a:schemeClr val="tx1"/>
                </a:solidFill>
                <a:effectLst/>
                <a:ea typeface="Calibri" pitchFamily="34" charset="0"/>
                <a:cs typeface="Times New Roman" pitchFamily="18" charset="0"/>
              </a:rPr>
              <a:t>За отриманими даними була сформульована таблиця та створена ді</a:t>
            </a:r>
            <a:r>
              <a:rPr lang="ru-RU" altLang="ru-RU" sz="2000" dirty="0">
                <a:ea typeface="Calibri" pitchFamily="34" charset="0"/>
                <a:cs typeface="Times New Roman" pitchFamily="18" charset="0"/>
              </a:rPr>
              <a:t>а</a:t>
            </a:r>
            <a:r>
              <a:rPr kumimoji="0" lang="uk-UA" altLang="ru-RU" sz="2000" u="none" strike="noStrike" cap="none" normalizeH="0" baseline="0" dirty="0" smtClean="0">
                <a:ln>
                  <a:noFill/>
                </a:ln>
                <a:solidFill>
                  <a:schemeClr val="tx1"/>
                </a:solidFill>
                <a:effectLst/>
                <a:ea typeface="Calibri" pitchFamily="34" charset="0"/>
                <a:cs typeface="Times New Roman" pitchFamily="18" charset="0"/>
              </a:rPr>
              <a:t>грама підсумкових результатів дослідницьких умінь учнів по фізиці.</a:t>
            </a:r>
            <a:endParaRPr kumimoji="0" lang="ru-RU" altLang="ru-RU" sz="2000" u="none" strike="noStrike" cap="none" normalizeH="0" baseline="0" dirty="0" smtClean="0">
              <a:ln>
                <a:noFill/>
              </a:ln>
              <a:solidFill>
                <a:schemeClr val="tx1"/>
              </a:solidFill>
              <a:effectLst/>
              <a:cs typeface="Times New Roman" panose="02020603050405020304" pitchFamily="18" charset="0"/>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64635481"/>
              </p:ext>
            </p:extLst>
          </p:nvPr>
        </p:nvGraphicFramePr>
        <p:xfrm>
          <a:off x="539553" y="2483425"/>
          <a:ext cx="7560840" cy="2601758"/>
        </p:xfrm>
        <a:graphic>
          <a:graphicData uri="http://schemas.openxmlformats.org/drawingml/2006/table">
            <a:tbl>
              <a:tblPr firstRow="1" firstCol="1" bandRow="1">
                <a:tableStyleId>{5C22544A-7EE6-4342-B048-85BDC9FD1C3A}</a:tableStyleId>
              </a:tblPr>
              <a:tblGrid>
                <a:gridCol w="2387761"/>
                <a:gridCol w="1610502"/>
                <a:gridCol w="1724901"/>
                <a:gridCol w="1837676"/>
              </a:tblGrid>
              <a:tr h="922042">
                <a:tc>
                  <a:txBody>
                    <a:bodyPr/>
                    <a:lstStyle/>
                    <a:p>
                      <a:pPr algn="ctr">
                        <a:lnSpc>
                          <a:spcPct val="107000"/>
                        </a:lnSpc>
                        <a:spcAft>
                          <a:spcPts val="0"/>
                        </a:spcAft>
                      </a:pPr>
                      <a:r>
                        <a:rPr lang="uk-UA" sz="1400" dirty="0">
                          <a:effectLst/>
                        </a:rPr>
                        <a:t>Рівень розвитку дослідницьких умінь</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dirty="0">
                          <a:effectLst/>
                        </a:rPr>
                        <a:t>достатній</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середній</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високий</a:t>
                      </a:r>
                      <a:endParaRPr lang="ru-RU" sz="1100">
                        <a:effectLst/>
                        <a:latin typeface="Times New Roman"/>
                        <a:ea typeface="Calibri"/>
                      </a:endParaRPr>
                    </a:p>
                  </a:txBody>
                  <a:tcPr marL="68580" marR="68580" marT="0" marB="0"/>
                </a:tc>
              </a:tr>
              <a:tr h="886210">
                <a:tc>
                  <a:txBody>
                    <a:bodyPr/>
                    <a:lstStyle/>
                    <a:p>
                      <a:pPr algn="ctr">
                        <a:lnSpc>
                          <a:spcPct val="107000"/>
                        </a:lnSpc>
                        <a:spcAft>
                          <a:spcPts val="0"/>
                        </a:spcAft>
                      </a:pPr>
                      <a:r>
                        <a:rPr lang="uk-UA" sz="1400" dirty="0">
                          <a:effectLst/>
                        </a:rPr>
                        <a:t>На початку експерименту</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dirty="0">
                          <a:effectLst/>
                        </a:rPr>
                        <a:t>9</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11</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3</a:t>
                      </a:r>
                      <a:endParaRPr lang="ru-RU" sz="1100">
                        <a:effectLst/>
                        <a:latin typeface="Times New Roman"/>
                        <a:ea typeface="Calibri"/>
                      </a:endParaRPr>
                    </a:p>
                  </a:txBody>
                  <a:tcPr marL="68580" marR="68580" marT="0" marB="0"/>
                </a:tc>
              </a:tr>
              <a:tr h="793506">
                <a:tc>
                  <a:txBody>
                    <a:bodyPr/>
                    <a:lstStyle/>
                    <a:p>
                      <a:pPr algn="ctr">
                        <a:lnSpc>
                          <a:spcPct val="107000"/>
                        </a:lnSpc>
                        <a:spcAft>
                          <a:spcPts val="0"/>
                        </a:spcAft>
                      </a:pPr>
                      <a:r>
                        <a:rPr lang="uk-UA" sz="1400" dirty="0">
                          <a:effectLst/>
                        </a:rPr>
                        <a:t>Наприкінці експерименту</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dirty="0">
                          <a:effectLst/>
                        </a:rPr>
                        <a:t>4</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13</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dirty="0">
                          <a:effectLst/>
                        </a:rPr>
                        <a:t>6</a:t>
                      </a:r>
                      <a:endParaRPr lang="ru-RU" sz="1100" dirty="0">
                        <a:effectLst/>
                      </a:endParaRPr>
                    </a:p>
                    <a:p>
                      <a:pPr algn="ctr">
                        <a:lnSpc>
                          <a:spcPct val="107000"/>
                        </a:lnSpc>
                        <a:spcAft>
                          <a:spcPts val="0"/>
                        </a:spcAft>
                      </a:pPr>
                      <a:r>
                        <a:rPr lang="uk-UA" sz="1400" dirty="0">
                          <a:effectLst/>
                        </a:rPr>
                        <a:t> </a:t>
                      </a:r>
                      <a:endParaRPr lang="ru-RU" sz="1100" dirty="0">
                        <a:effectLst/>
                        <a:latin typeface="Times New Roman"/>
                        <a:ea typeface="Calibri"/>
                      </a:endParaRPr>
                    </a:p>
                  </a:txBody>
                  <a:tcPr marL="68580" marR="68580" marT="0" marB="0"/>
                </a:tc>
              </a:tr>
            </a:tbl>
          </a:graphicData>
        </a:graphic>
      </p:graphicFrame>
      <p:sp>
        <p:nvSpPr>
          <p:cNvPr id="5" name="Rectangle 1"/>
          <p:cNvSpPr>
            <a:spLocks noChangeArrowheads="1"/>
          </p:cNvSpPr>
          <p:nvPr/>
        </p:nvSpPr>
        <p:spPr bwMode="auto">
          <a:xfrm>
            <a:off x="539552" y="2483425"/>
            <a:ext cx="8208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0" y="3438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550611" y="5373216"/>
            <a:ext cx="7488832" cy="923330"/>
          </a:xfrm>
          <a:prstGeom prst="rect">
            <a:avLst/>
          </a:prstGeom>
        </p:spPr>
        <p:txBody>
          <a:bodyPr wrap="square">
            <a:spAutoFit/>
          </a:bodyPr>
          <a:lstStyle/>
          <a:p>
            <a:r>
              <a:rPr lang="uk-UA" dirty="0" smtClean="0"/>
              <a:t>З </a:t>
            </a:r>
            <a:r>
              <a:rPr lang="uk-UA" dirty="0" err="1" smtClean="0"/>
              <a:t>табл</a:t>
            </a:r>
            <a:r>
              <a:rPr lang="ru-RU" dirty="0"/>
              <a:t>.</a:t>
            </a:r>
            <a:r>
              <a:rPr lang="uk-UA" dirty="0" smtClean="0"/>
              <a:t> видно що рівень знань розвитку на початку експерименту і в кінці зріс, достатній рівень зменшився на 55.5 %, середній рівень зріс на 18.2%, високий рівень зріс на 100%.</a:t>
            </a:r>
            <a:endParaRPr lang="ru-RU" dirty="0"/>
          </a:p>
        </p:txBody>
      </p:sp>
    </p:spTree>
    <p:extLst>
      <p:ext uri="{BB962C8B-B14F-4D97-AF65-F5344CB8AC3E}">
        <p14:creationId xmlns:p14="http://schemas.microsoft.com/office/powerpoint/2010/main" val="23631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endParaRPr lang="ru-RU"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0" y="332656"/>
            <a:ext cx="67971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39552" y="5445224"/>
            <a:ext cx="7128792" cy="646331"/>
          </a:xfrm>
          <a:prstGeom prst="rect">
            <a:avLst/>
          </a:prstGeom>
        </p:spPr>
        <p:txBody>
          <a:bodyPr wrap="square">
            <a:spAutoFit/>
          </a:bodyPr>
          <a:lstStyle/>
          <a:p>
            <a:r>
              <a:rPr lang="uk-UA" dirty="0"/>
              <a:t>Порівняння рівня розвитку дослідницьких умінь старшокласників на </a:t>
            </a:r>
            <a:r>
              <a:rPr lang="uk-UA" dirty="0" err="1"/>
              <a:t>уроці</a:t>
            </a:r>
            <a:r>
              <a:rPr lang="uk-UA" dirty="0"/>
              <a:t> фізики.</a:t>
            </a:r>
            <a:endParaRPr lang="ru-RU" dirty="0"/>
          </a:p>
        </p:txBody>
      </p:sp>
    </p:spTree>
    <p:extLst>
      <p:ext uri="{BB962C8B-B14F-4D97-AF65-F5344CB8AC3E}">
        <p14:creationId xmlns:p14="http://schemas.microsoft.com/office/powerpoint/2010/main" val="146882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92250" y="620688"/>
            <a:ext cx="7620000" cy="5780112"/>
          </a:xfrm>
        </p:spPr>
        <p:txBody>
          <a:bodyPr/>
          <a:lstStyle/>
          <a:p>
            <a:r>
              <a:rPr lang="uk-UA" sz="1800" dirty="0"/>
              <a:t>Динаміка розвитку дослідницьких умінь старшокласників у навчанні природничих наук методом проектів на </a:t>
            </a:r>
            <a:r>
              <a:rPr lang="uk-UA" sz="1800" dirty="0" err="1"/>
              <a:t>уроці</a:t>
            </a:r>
            <a:r>
              <a:rPr lang="uk-UA" sz="1800" dirty="0"/>
              <a:t> </a:t>
            </a:r>
            <a:r>
              <a:rPr lang="uk-UA" sz="1800" dirty="0" smtClean="0"/>
              <a:t>хімії</a:t>
            </a:r>
          </a:p>
          <a:p>
            <a:pPr marL="0" lvl="0" indent="457200" algn="just" fontAlgn="base">
              <a:spcBef>
                <a:spcPct val="0"/>
              </a:spcBef>
              <a:spcAft>
                <a:spcPct val="0"/>
              </a:spcAft>
              <a:buClrTx/>
              <a:buNone/>
            </a:pPr>
            <a:r>
              <a:rPr lang="uk-UA" altLang="ru-RU" sz="1800" dirty="0">
                <a:ea typeface="Calibri" pitchFamily="34" charset="0"/>
                <a:cs typeface="Times New Roman" pitchFamily="18" charset="0"/>
              </a:rPr>
              <a:t>За отриманими даними була сформульована таблиця та створена </a:t>
            </a:r>
            <a:r>
              <a:rPr lang="uk-UA" altLang="ru-RU" sz="1800" dirty="0" err="1">
                <a:ea typeface="Calibri" pitchFamily="34" charset="0"/>
                <a:cs typeface="Times New Roman" pitchFamily="18" charset="0"/>
              </a:rPr>
              <a:t>діограма</a:t>
            </a:r>
            <a:r>
              <a:rPr lang="uk-UA" altLang="ru-RU" sz="1800" dirty="0">
                <a:ea typeface="Calibri" pitchFamily="34" charset="0"/>
                <a:cs typeface="Times New Roman" pitchFamily="18" charset="0"/>
              </a:rPr>
              <a:t> підсумкових результатів дослідницьких умінь учнів по хімії.</a:t>
            </a:r>
            <a:endParaRPr lang="ru-RU" altLang="ru-RU" sz="1800" dirty="0">
              <a:cs typeface="Arial" pitchFamily="34" charset="0"/>
            </a:endParaRPr>
          </a:p>
          <a:p>
            <a:pPr marL="0" lvl="0" indent="457200" algn="just" eaLnBrk="0" fontAlgn="base" hangingPunct="0">
              <a:spcBef>
                <a:spcPct val="0"/>
              </a:spcBef>
              <a:spcAft>
                <a:spcPct val="0"/>
              </a:spcAft>
              <a:buClrTx/>
              <a:buNone/>
            </a:pPr>
            <a:r>
              <a:rPr lang="uk-UA" altLang="ru-RU" sz="1800" dirty="0" smtClean="0">
                <a:ea typeface="Calibri" pitchFamily="34" charset="0"/>
                <a:cs typeface="Times New Roman" pitchFamily="18" charset="0"/>
              </a:rPr>
              <a:t>Підсумкових </a:t>
            </a:r>
            <a:r>
              <a:rPr lang="uk-UA" altLang="ru-RU" sz="1800" dirty="0">
                <a:ea typeface="Calibri" pitchFamily="34" charset="0"/>
                <a:cs typeface="Times New Roman" pitchFamily="18" charset="0"/>
              </a:rPr>
              <a:t>результатів дослідницьких умінь учнів з хімії</a:t>
            </a:r>
            <a:endParaRPr lang="uk-UA" altLang="ru-RU" sz="1800" dirty="0">
              <a:cs typeface="Arial" pitchFamily="34" charset="0"/>
            </a:endParaRPr>
          </a:p>
          <a:p>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59668650"/>
              </p:ext>
            </p:extLst>
          </p:nvPr>
        </p:nvGraphicFramePr>
        <p:xfrm>
          <a:off x="539552" y="2361259"/>
          <a:ext cx="7488832" cy="2435893"/>
        </p:xfrm>
        <a:graphic>
          <a:graphicData uri="http://schemas.openxmlformats.org/drawingml/2006/table">
            <a:tbl>
              <a:tblPr firstRow="1" firstCol="1" bandRow="1">
                <a:tableStyleId>{5C22544A-7EE6-4342-B048-85BDC9FD1C3A}</a:tableStyleId>
              </a:tblPr>
              <a:tblGrid>
                <a:gridCol w="2020655"/>
                <a:gridCol w="1651753"/>
                <a:gridCol w="1728192"/>
                <a:gridCol w="2088232"/>
              </a:tblGrid>
              <a:tr h="851717">
                <a:tc>
                  <a:txBody>
                    <a:bodyPr/>
                    <a:lstStyle/>
                    <a:p>
                      <a:pPr algn="ctr">
                        <a:lnSpc>
                          <a:spcPct val="107000"/>
                        </a:lnSpc>
                        <a:spcAft>
                          <a:spcPts val="0"/>
                        </a:spcAft>
                      </a:pPr>
                      <a:r>
                        <a:rPr lang="uk-UA" sz="1400" dirty="0">
                          <a:effectLst/>
                        </a:rPr>
                        <a:t>Рівень розвитку дослідницьких умінь</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достатній</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середній</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dirty="0">
                          <a:effectLst/>
                        </a:rPr>
                        <a:t>високий</a:t>
                      </a:r>
                      <a:endParaRPr lang="ru-RU" sz="1100" dirty="0">
                        <a:effectLst/>
                        <a:latin typeface="Times New Roman"/>
                        <a:ea typeface="Calibri"/>
                      </a:endParaRPr>
                    </a:p>
                  </a:txBody>
                  <a:tcPr marL="68580" marR="68580" marT="0" marB="0"/>
                </a:tc>
              </a:tr>
              <a:tr h="792088">
                <a:tc>
                  <a:txBody>
                    <a:bodyPr/>
                    <a:lstStyle/>
                    <a:p>
                      <a:pPr algn="ctr">
                        <a:lnSpc>
                          <a:spcPct val="107000"/>
                        </a:lnSpc>
                        <a:spcAft>
                          <a:spcPts val="0"/>
                        </a:spcAft>
                      </a:pPr>
                      <a:r>
                        <a:rPr lang="uk-UA" sz="1400" dirty="0">
                          <a:effectLst/>
                        </a:rPr>
                        <a:t>На початку експерименту</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dirty="0">
                          <a:effectLst/>
                        </a:rPr>
                        <a:t>10</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9</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4</a:t>
                      </a:r>
                      <a:endParaRPr lang="ru-RU" sz="1100">
                        <a:effectLst/>
                        <a:latin typeface="Times New Roman"/>
                        <a:ea typeface="Calibri"/>
                      </a:endParaRPr>
                    </a:p>
                  </a:txBody>
                  <a:tcPr marL="68580" marR="68580" marT="0" marB="0"/>
                </a:tc>
              </a:tr>
              <a:tr h="792088">
                <a:tc>
                  <a:txBody>
                    <a:bodyPr/>
                    <a:lstStyle/>
                    <a:p>
                      <a:pPr algn="ctr">
                        <a:lnSpc>
                          <a:spcPct val="107000"/>
                        </a:lnSpc>
                        <a:spcAft>
                          <a:spcPts val="0"/>
                        </a:spcAft>
                      </a:pPr>
                      <a:r>
                        <a:rPr lang="uk-UA" sz="1400" dirty="0">
                          <a:effectLst/>
                        </a:rPr>
                        <a:t>Наприкінці експерименту</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3</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13</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dirty="0">
                          <a:effectLst/>
                        </a:rPr>
                        <a:t>7</a:t>
                      </a:r>
                      <a:endParaRPr lang="ru-RU" sz="1100" dirty="0">
                        <a:effectLst/>
                        <a:latin typeface="Times New Roman"/>
                        <a:ea typeface="Calibri"/>
                      </a:endParaRPr>
                    </a:p>
                  </a:txBody>
                  <a:tcPr marL="68580" marR="68580" marT="0" marB="0"/>
                </a:tc>
              </a:tr>
            </a:tbl>
          </a:graphicData>
        </a:graphic>
      </p:graphicFrame>
      <p:sp>
        <p:nvSpPr>
          <p:cNvPr id="6" name="Прямоугольник 5"/>
          <p:cNvSpPr/>
          <p:nvPr/>
        </p:nvSpPr>
        <p:spPr>
          <a:xfrm>
            <a:off x="539552" y="5474841"/>
            <a:ext cx="7416824" cy="923330"/>
          </a:xfrm>
          <a:prstGeom prst="rect">
            <a:avLst/>
          </a:prstGeom>
        </p:spPr>
        <p:txBody>
          <a:bodyPr wrap="square">
            <a:spAutoFit/>
          </a:bodyPr>
          <a:lstStyle/>
          <a:p>
            <a:r>
              <a:rPr lang="uk-UA" dirty="0"/>
              <a:t>З табл. </a:t>
            </a:r>
            <a:r>
              <a:rPr lang="uk-UA" dirty="0" smtClean="0"/>
              <a:t>видно </a:t>
            </a:r>
            <a:r>
              <a:rPr lang="uk-UA" dirty="0"/>
              <a:t>що рівень знань розвитку на початку експерименту і в кінці зріс, достатній рівень зменшився на 77.8 %, середній рівень зріс на 44.4 %, високий рівень зріс на 75%.</a:t>
            </a:r>
            <a:endParaRPr lang="ru-RU" dirty="0"/>
          </a:p>
        </p:txBody>
      </p:sp>
    </p:spTree>
    <p:extLst>
      <p:ext uri="{BB962C8B-B14F-4D97-AF65-F5344CB8AC3E}">
        <p14:creationId xmlns:p14="http://schemas.microsoft.com/office/powerpoint/2010/main" val="366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364805" cy="457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5517232"/>
            <a:ext cx="7704856" cy="646331"/>
          </a:xfrm>
          <a:prstGeom prst="rect">
            <a:avLst/>
          </a:prstGeom>
        </p:spPr>
        <p:txBody>
          <a:bodyPr wrap="square">
            <a:spAutoFit/>
          </a:bodyPr>
          <a:lstStyle/>
          <a:p>
            <a:r>
              <a:rPr lang="uk-UA" dirty="0"/>
              <a:t>Порівняння рівня розвитку дослідницьких умінь старшокласників на </a:t>
            </a:r>
            <a:r>
              <a:rPr lang="uk-UA" dirty="0" err="1"/>
              <a:t>уроці</a:t>
            </a:r>
            <a:r>
              <a:rPr lang="uk-UA" dirty="0"/>
              <a:t> хімії.</a:t>
            </a:r>
            <a:endParaRPr lang="ru-RU" dirty="0"/>
          </a:p>
        </p:txBody>
      </p:sp>
    </p:spTree>
    <p:extLst>
      <p:ext uri="{BB962C8B-B14F-4D97-AF65-F5344CB8AC3E}">
        <p14:creationId xmlns:p14="http://schemas.microsoft.com/office/powerpoint/2010/main" val="254425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908720"/>
            <a:ext cx="7620000" cy="5492080"/>
          </a:xfrm>
        </p:spPr>
        <p:txBody>
          <a:bodyPr/>
          <a:lstStyle/>
          <a:p>
            <a:pPr marL="114300" indent="0">
              <a:buNone/>
            </a:pPr>
            <a:r>
              <a:rPr lang="uk-UA" sz="1800" dirty="0">
                <a:cs typeface="Times New Roman" panose="02020603050405020304" pitchFamily="18" charset="0"/>
              </a:rPr>
              <a:t>Динаміка розвитку дослідницьких умінь старшокласників у навчанні природничих методом проектів на </a:t>
            </a:r>
            <a:r>
              <a:rPr lang="uk-UA" sz="1800" dirty="0" err="1">
                <a:cs typeface="Times New Roman" panose="02020603050405020304" pitchFamily="18" charset="0"/>
              </a:rPr>
              <a:t>уроці</a:t>
            </a:r>
            <a:r>
              <a:rPr lang="uk-UA" sz="1800" dirty="0">
                <a:cs typeface="Times New Roman" panose="02020603050405020304" pitchFamily="18" charset="0"/>
              </a:rPr>
              <a:t> біології наук </a:t>
            </a:r>
            <a:endParaRPr lang="ru-RU" sz="1800" dirty="0">
              <a:cs typeface="Times New Roman" panose="02020603050405020304" pitchFamily="18" charset="0"/>
            </a:endParaRPr>
          </a:p>
          <a:p>
            <a:pPr marL="114300" indent="0">
              <a:buNone/>
            </a:pPr>
            <a:r>
              <a:rPr lang="uk-UA" sz="1800" dirty="0">
                <a:cs typeface="Times New Roman" panose="02020603050405020304" pitchFamily="18" charset="0"/>
              </a:rPr>
              <a:t>За отриманими даними була сформульована таблиця та створена діаграма підсумкових результатів дослідницьких умінь учнів по біології</a:t>
            </a:r>
            <a:r>
              <a:rPr lang="uk-UA" sz="1600" dirty="0">
                <a:cs typeface="Times New Roman" panose="02020603050405020304" pitchFamily="18" charset="0"/>
              </a:rPr>
              <a:t>.</a:t>
            </a:r>
            <a:endParaRPr lang="ru-RU" sz="1600" dirty="0">
              <a:cs typeface="Times New Roman" panose="02020603050405020304" pitchFamily="18" charset="0"/>
            </a:endParaRPr>
          </a:p>
          <a:p>
            <a:pPr marL="11430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589863485"/>
              </p:ext>
            </p:extLst>
          </p:nvPr>
        </p:nvGraphicFramePr>
        <p:xfrm>
          <a:off x="971600" y="2590056"/>
          <a:ext cx="6696745" cy="2135088"/>
        </p:xfrm>
        <a:graphic>
          <a:graphicData uri="http://schemas.openxmlformats.org/drawingml/2006/table">
            <a:tbl>
              <a:tblPr firstRow="1" firstCol="1" bandRow="1">
                <a:tableStyleId>{5C22544A-7EE6-4342-B048-85BDC9FD1C3A}</a:tableStyleId>
              </a:tblPr>
              <a:tblGrid>
                <a:gridCol w="2114875"/>
                <a:gridCol w="1426445"/>
                <a:gridCol w="1527769"/>
                <a:gridCol w="1627656"/>
              </a:tblGrid>
              <a:tr h="865942">
                <a:tc>
                  <a:txBody>
                    <a:bodyPr/>
                    <a:lstStyle/>
                    <a:p>
                      <a:pPr algn="ctr">
                        <a:lnSpc>
                          <a:spcPct val="107000"/>
                        </a:lnSpc>
                        <a:spcAft>
                          <a:spcPts val="0"/>
                        </a:spcAft>
                      </a:pPr>
                      <a:r>
                        <a:rPr lang="uk-UA" sz="1400" dirty="0">
                          <a:effectLst/>
                        </a:rPr>
                        <a:t>Рівень розвитку дослідницьких умінь</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достатній</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середній</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високий</a:t>
                      </a:r>
                      <a:endParaRPr lang="ru-RU" sz="1100">
                        <a:effectLst/>
                        <a:latin typeface="Times New Roman"/>
                        <a:ea typeface="Calibri"/>
                      </a:endParaRPr>
                    </a:p>
                  </a:txBody>
                  <a:tcPr marL="68580" marR="68580" marT="0" marB="0"/>
                </a:tc>
              </a:tr>
              <a:tr h="634573">
                <a:tc>
                  <a:txBody>
                    <a:bodyPr/>
                    <a:lstStyle/>
                    <a:p>
                      <a:pPr algn="ctr">
                        <a:lnSpc>
                          <a:spcPct val="107000"/>
                        </a:lnSpc>
                        <a:spcAft>
                          <a:spcPts val="0"/>
                        </a:spcAft>
                      </a:pPr>
                      <a:r>
                        <a:rPr lang="uk-UA" sz="1400" dirty="0">
                          <a:effectLst/>
                        </a:rPr>
                        <a:t>На початку експерименту</a:t>
                      </a:r>
                      <a:endParaRPr lang="ru-RU" sz="1100" dirty="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11</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11</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1</a:t>
                      </a:r>
                      <a:endParaRPr lang="ru-RU" sz="1100">
                        <a:effectLst/>
                        <a:latin typeface="Times New Roman"/>
                        <a:ea typeface="Calibri"/>
                      </a:endParaRPr>
                    </a:p>
                  </a:txBody>
                  <a:tcPr marL="68580" marR="68580" marT="0" marB="0"/>
                </a:tc>
              </a:tr>
              <a:tr h="634573">
                <a:tc>
                  <a:txBody>
                    <a:bodyPr/>
                    <a:lstStyle/>
                    <a:p>
                      <a:pPr algn="ctr">
                        <a:lnSpc>
                          <a:spcPct val="107000"/>
                        </a:lnSpc>
                        <a:spcAft>
                          <a:spcPts val="0"/>
                        </a:spcAft>
                      </a:pPr>
                      <a:r>
                        <a:rPr lang="uk-UA" sz="1400">
                          <a:effectLst/>
                        </a:rPr>
                        <a:t>Наприкінці експерименту</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7</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a:effectLst/>
                        </a:rPr>
                        <a:t>14</a:t>
                      </a:r>
                      <a:endParaRPr lang="ru-RU" sz="1100">
                        <a:effectLst/>
                        <a:latin typeface="Times New Roman"/>
                        <a:ea typeface="Calibri"/>
                      </a:endParaRPr>
                    </a:p>
                  </a:txBody>
                  <a:tcPr marL="68580" marR="68580" marT="0" marB="0"/>
                </a:tc>
                <a:tc>
                  <a:txBody>
                    <a:bodyPr/>
                    <a:lstStyle/>
                    <a:p>
                      <a:pPr algn="ctr">
                        <a:lnSpc>
                          <a:spcPct val="107000"/>
                        </a:lnSpc>
                        <a:spcAft>
                          <a:spcPts val="0"/>
                        </a:spcAft>
                      </a:pPr>
                      <a:r>
                        <a:rPr lang="uk-UA" sz="1400" dirty="0">
                          <a:effectLst/>
                        </a:rPr>
                        <a:t>2</a:t>
                      </a:r>
                      <a:endParaRPr lang="ru-RU" sz="1100" dirty="0">
                        <a:effectLst/>
                        <a:latin typeface="Times New Roman"/>
                        <a:ea typeface="Calibri"/>
                      </a:endParaRPr>
                    </a:p>
                  </a:txBody>
                  <a:tcPr marL="68580" marR="68580" marT="0" marB="0"/>
                </a:tc>
              </a:tr>
            </a:tbl>
          </a:graphicData>
        </a:graphic>
      </p:graphicFrame>
      <p:sp>
        <p:nvSpPr>
          <p:cNvPr id="5" name="Rectangle 1"/>
          <p:cNvSpPr>
            <a:spLocks noChangeArrowheads="1"/>
          </p:cNvSpPr>
          <p:nvPr/>
        </p:nvSpPr>
        <p:spPr bwMode="auto">
          <a:xfrm>
            <a:off x="395536" y="2038291"/>
            <a:ext cx="66225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ea typeface="Calibri" pitchFamily="34" charset="0"/>
                <a:cs typeface="Times New Roman" pitchFamily="18" charset="0"/>
              </a:rPr>
              <a:t>Підсумкових результатів дослідницьких умінь учнів з біології</a:t>
            </a:r>
            <a:endParaRPr kumimoji="0" lang="ru-RU" altLang="ru-RU"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611560" y="5085184"/>
            <a:ext cx="7272808" cy="923330"/>
          </a:xfrm>
          <a:prstGeom prst="rect">
            <a:avLst/>
          </a:prstGeom>
        </p:spPr>
        <p:txBody>
          <a:bodyPr wrap="square">
            <a:spAutoFit/>
          </a:bodyPr>
          <a:lstStyle/>
          <a:p>
            <a:r>
              <a:rPr lang="uk-UA" dirty="0"/>
              <a:t>З табл. </a:t>
            </a:r>
            <a:r>
              <a:rPr lang="uk-UA" dirty="0" smtClean="0"/>
              <a:t>видно </a:t>
            </a:r>
            <a:r>
              <a:rPr lang="uk-UA" dirty="0"/>
              <a:t>що рівень знань розвитку на початку експерименту і в кінці зріс, достатній рівень зменшився на 63.64 %, середній рівень зріс на 27.27 %, високий рівень зріс на 100%.</a:t>
            </a:r>
            <a:endParaRPr lang="ru-RU" dirty="0"/>
          </a:p>
        </p:txBody>
      </p:sp>
    </p:spTree>
    <p:extLst>
      <p:ext uri="{BB962C8B-B14F-4D97-AF65-F5344CB8AC3E}">
        <p14:creationId xmlns:p14="http://schemas.microsoft.com/office/powerpoint/2010/main" val="319245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692696"/>
            <a:ext cx="5842992" cy="5708104"/>
          </a:xfrm>
        </p:spPr>
        <p:txBody>
          <a:bodyPr>
            <a:normAutofit/>
          </a:bodyPr>
          <a:lstStyle/>
          <a:p>
            <a:pPr marL="114300" indent="0">
              <a:buNone/>
            </a:pPr>
            <a:r>
              <a:rPr lang="ru-RU" sz="2400" b="1" u="sng" dirty="0" err="1"/>
              <a:t>Актуальність</a:t>
            </a:r>
            <a:r>
              <a:rPr lang="ru-RU" sz="2400" dirty="0"/>
              <a:t> </a:t>
            </a:r>
            <a:r>
              <a:rPr lang="ru-RU" sz="2400" dirty="0" err="1"/>
              <a:t>Пошук</a:t>
            </a:r>
            <a:r>
              <a:rPr lang="ru-RU" sz="2400" dirty="0"/>
              <a:t> і </a:t>
            </a:r>
            <a:r>
              <a:rPr lang="ru-RU" sz="2400" dirty="0" err="1"/>
              <a:t>використання</a:t>
            </a:r>
            <a:r>
              <a:rPr lang="ru-RU" sz="2400" dirty="0"/>
              <a:t> </a:t>
            </a:r>
            <a:r>
              <a:rPr lang="ru-RU" sz="2400" dirty="0" err="1"/>
              <a:t>сучасних</a:t>
            </a:r>
            <a:r>
              <a:rPr lang="ru-RU" sz="2400" dirty="0"/>
              <a:t> і </a:t>
            </a:r>
            <a:r>
              <a:rPr lang="ru-RU" sz="2400" dirty="0" err="1"/>
              <a:t>найбільш</a:t>
            </a:r>
            <a:r>
              <a:rPr lang="ru-RU" sz="2400" dirty="0"/>
              <a:t> </a:t>
            </a:r>
            <a:r>
              <a:rPr lang="ru-RU" sz="2400" dirty="0" err="1"/>
              <a:t>ефективних</a:t>
            </a:r>
            <a:r>
              <a:rPr lang="ru-RU" sz="2400" dirty="0"/>
              <a:t> форм і </a:t>
            </a:r>
            <a:r>
              <a:rPr lang="ru-RU" sz="2400" dirty="0" err="1"/>
              <a:t>методів</a:t>
            </a:r>
            <a:r>
              <a:rPr lang="ru-RU" sz="2400" dirty="0"/>
              <a:t> </a:t>
            </a:r>
            <a:r>
              <a:rPr lang="ru-RU" sz="2400" dirty="0" err="1"/>
              <a:t>розвитку</a:t>
            </a:r>
            <a:r>
              <a:rPr lang="ru-RU" sz="2400" dirty="0"/>
              <a:t> </a:t>
            </a:r>
            <a:r>
              <a:rPr lang="ru-RU" sz="2400" dirty="0" err="1"/>
              <a:t>дослідницьких</a:t>
            </a:r>
            <a:r>
              <a:rPr lang="ru-RU" sz="2400" dirty="0"/>
              <a:t> </a:t>
            </a:r>
            <a:r>
              <a:rPr lang="ru-RU" sz="2400" dirty="0" err="1"/>
              <a:t>умінь</a:t>
            </a:r>
            <a:r>
              <a:rPr lang="ru-RU" sz="2400" dirty="0"/>
              <a:t> </a:t>
            </a:r>
            <a:r>
              <a:rPr lang="ru-RU" sz="2400" dirty="0" err="1"/>
              <a:t>учнів</a:t>
            </a:r>
            <a:r>
              <a:rPr lang="ru-RU" sz="2400" dirty="0"/>
              <a:t> у </a:t>
            </a:r>
            <a:r>
              <a:rPr lang="ru-RU" sz="2400" dirty="0" err="1"/>
              <a:t>навчанні</a:t>
            </a:r>
            <a:r>
              <a:rPr lang="ru-RU" sz="2400" dirty="0"/>
              <a:t> </a:t>
            </a:r>
            <a:r>
              <a:rPr lang="ru-RU" sz="2400" dirty="0" err="1"/>
              <a:t>природничих</a:t>
            </a:r>
            <a:r>
              <a:rPr lang="ru-RU" sz="2400" dirty="0"/>
              <a:t> </a:t>
            </a:r>
            <a:r>
              <a:rPr lang="ru-RU" sz="2400" dirty="0" err="1"/>
              <a:t>дисциплін</a:t>
            </a:r>
            <a:r>
              <a:rPr lang="ru-RU" sz="2400" dirty="0"/>
              <a:t> </a:t>
            </a:r>
            <a:r>
              <a:rPr lang="ru-RU" sz="2400" dirty="0" err="1"/>
              <a:t>сприятиме</a:t>
            </a:r>
            <a:r>
              <a:rPr lang="ru-RU" sz="2400" dirty="0"/>
              <a:t> </a:t>
            </a:r>
            <a:r>
              <a:rPr lang="ru-RU" sz="2400" dirty="0" err="1"/>
              <a:t>інтелектуальному</a:t>
            </a:r>
            <a:r>
              <a:rPr lang="ru-RU" sz="2400" dirty="0"/>
              <a:t> </a:t>
            </a:r>
            <a:r>
              <a:rPr lang="ru-RU" sz="2400" dirty="0" err="1"/>
              <a:t>розвитку</a:t>
            </a:r>
            <a:r>
              <a:rPr lang="ru-RU" sz="2400" dirty="0"/>
              <a:t> </a:t>
            </a:r>
            <a:r>
              <a:rPr lang="ru-RU" sz="2400" dirty="0" err="1"/>
              <a:t>особистості</a:t>
            </a:r>
            <a:r>
              <a:rPr lang="ru-RU" sz="2400" dirty="0"/>
              <a:t>, </a:t>
            </a:r>
            <a:r>
              <a:rPr lang="ru-RU" sz="2400" dirty="0" err="1"/>
              <a:t>підвищення</a:t>
            </a:r>
            <a:r>
              <a:rPr lang="ru-RU" sz="2400" dirty="0"/>
              <a:t> </a:t>
            </a:r>
            <a:r>
              <a:rPr lang="ru-RU" sz="2400" dirty="0" err="1"/>
              <a:t>якості</a:t>
            </a:r>
            <a:r>
              <a:rPr lang="ru-RU" sz="2400" dirty="0"/>
              <a:t> </a:t>
            </a:r>
            <a:r>
              <a:rPr lang="ru-RU" sz="2400" dirty="0" err="1"/>
              <a:t>освіти</a:t>
            </a:r>
            <a:r>
              <a:rPr lang="ru-RU" sz="2400" dirty="0"/>
              <a:t>, </a:t>
            </a:r>
            <a:r>
              <a:rPr lang="ru-RU" sz="2400" dirty="0" err="1"/>
              <a:t>продовження</a:t>
            </a:r>
            <a:r>
              <a:rPr lang="ru-RU" sz="2400" dirty="0"/>
              <a:t> </a:t>
            </a:r>
            <a:r>
              <a:rPr lang="ru-RU" sz="2400" dirty="0" err="1"/>
              <a:t>освіти</a:t>
            </a:r>
            <a:r>
              <a:rPr lang="ru-RU" sz="2400" dirty="0"/>
              <a:t> у </a:t>
            </a:r>
            <a:r>
              <a:rPr lang="ru-RU" sz="2400" dirty="0" err="1"/>
              <a:t>відповідності</a:t>
            </a:r>
            <a:r>
              <a:rPr lang="ru-RU" sz="2400" dirty="0"/>
              <a:t> з </a:t>
            </a:r>
            <a:r>
              <a:rPr lang="ru-RU" sz="2400" dirty="0" err="1"/>
              <a:t>професійними</a:t>
            </a:r>
            <a:r>
              <a:rPr lang="ru-RU" sz="2400" dirty="0"/>
              <a:t> </a:t>
            </a:r>
            <a:r>
              <a:rPr lang="ru-RU" sz="2400" dirty="0" err="1"/>
              <a:t>намірами</a:t>
            </a:r>
            <a:r>
              <a:rPr lang="ru-RU" sz="2400" dirty="0"/>
              <a:t>. </a:t>
            </a:r>
            <a:r>
              <a:rPr lang="ru-RU" sz="2400" dirty="0" err="1"/>
              <a:t>Це</a:t>
            </a:r>
            <a:r>
              <a:rPr lang="ru-RU" sz="2400" dirty="0"/>
              <a:t> </a:t>
            </a:r>
            <a:r>
              <a:rPr lang="ru-RU" sz="2400" dirty="0" err="1"/>
              <a:t>відповідає</a:t>
            </a:r>
            <a:r>
              <a:rPr lang="ru-RU" sz="2400" dirty="0"/>
              <a:t> </a:t>
            </a:r>
            <a:r>
              <a:rPr lang="ru-RU" sz="2400" dirty="0" err="1"/>
              <a:t>вимогам</a:t>
            </a:r>
            <a:r>
              <a:rPr lang="ru-RU" sz="2400" dirty="0"/>
              <a:t> </a:t>
            </a:r>
            <a:r>
              <a:rPr lang="ru-RU" sz="2400" dirty="0" err="1"/>
              <a:t>сучасного</a:t>
            </a:r>
            <a:r>
              <a:rPr lang="ru-RU" sz="2400" dirty="0"/>
              <a:t> </a:t>
            </a:r>
            <a:r>
              <a:rPr lang="ru-RU" sz="2400" dirty="0" err="1"/>
              <a:t>суспільства</a:t>
            </a:r>
            <a:r>
              <a:rPr lang="ru-RU" sz="2400" dirty="0"/>
              <a:t> про </a:t>
            </a:r>
            <a:r>
              <a:rPr lang="ru-RU" sz="2400" dirty="0" err="1"/>
              <a:t>необхідність</a:t>
            </a:r>
            <a:r>
              <a:rPr lang="ru-RU" sz="2400" dirty="0"/>
              <a:t> </a:t>
            </a:r>
            <a:r>
              <a:rPr lang="ru-RU" sz="2400" dirty="0" err="1"/>
              <a:t>сформувати</a:t>
            </a:r>
            <a:r>
              <a:rPr lang="ru-RU" sz="2400" dirty="0"/>
              <a:t> </a:t>
            </a:r>
            <a:r>
              <a:rPr lang="ru-RU" sz="2400" dirty="0" err="1"/>
              <a:t>професійно</a:t>
            </a:r>
            <a:r>
              <a:rPr lang="ru-RU" sz="2400" dirty="0"/>
              <a:t> і </a:t>
            </a:r>
            <a:r>
              <a:rPr lang="ru-RU" sz="2400" dirty="0" err="1"/>
              <a:t>соціально</a:t>
            </a:r>
            <a:r>
              <a:rPr lang="ru-RU" sz="2400" dirty="0"/>
              <a:t> </a:t>
            </a:r>
            <a:r>
              <a:rPr lang="ru-RU" sz="2400" dirty="0" err="1"/>
              <a:t>компетентну</a:t>
            </a:r>
            <a:r>
              <a:rPr lang="ru-RU" sz="2400" dirty="0"/>
              <a:t>, </a:t>
            </a:r>
            <a:r>
              <a:rPr lang="ru-RU" sz="2400" dirty="0" err="1"/>
              <a:t>мобільну</a:t>
            </a:r>
            <a:r>
              <a:rPr lang="ru-RU" sz="2400" dirty="0"/>
              <a:t> </a:t>
            </a:r>
            <a:r>
              <a:rPr lang="ru-RU" sz="2400" dirty="0" err="1"/>
              <a:t>особистість</a:t>
            </a:r>
            <a:r>
              <a:rPr lang="ru-RU" sz="2400" dirty="0"/>
              <a:t>, </a:t>
            </a:r>
            <a:r>
              <a:rPr lang="ru-RU" sz="2400" dirty="0" err="1"/>
              <a:t>здатну</a:t>
            </a:r>
            <a:r>
              <a:rPr lang="ru-RU" sz="2400" dirty="0"/>
              <a:t> </a:t>
            </a:r>
            <a:r>
              <a:rPr lang="ru-RU" sz="2400" dirty="0" err="1"/>
              <a:t>робити</a:t>
            </a:r>
            <a:r>
              <a:rPr lang="ru-RU" sz="2400" dirty="0"/>
              <a:t> </a:t>
            </a:r>
            <a:r>
              <a:rPr lang="ru-RU" sz="2400" dirty="0" err="1"/>
              <a:t>професійний</a:t>
            </a:r>
            <a:r>
              <a:rPr lang="ru-RU" sz="2400" dirty="0"/>
              <a:t> і </a:t>
            </a:r>
            <a:r>
              <a:rPr lang="ru-RU" sz="2400" dirty="0" err="1"/>
              <a:t>соціальний</a:t>
            </a:r>
            <a:r>
              <a:rPr lang="ru-RU" sz="2400" dirty="0"/>
              <a:t> </a:t>
            </a:r>
            <a:r>
              <a:rPr lang="ru-RU" sz="2400" dirty="0" err="1"/>
              <a:t>вибір</a:t>
            </a:r>
            <a:r>
              <a:rPr lang="ru-RU" sz="2400" dirty="0"/>
              <a:t> і нести за </a:t>
            </a:r>
            <a:r>
              <a:rPr lang="ru-RU" sz="2400" dirty="0" err="1"/>
              <a:t>нього</a:t>
            </a:r>
            <a:r>
              <a:rPr lang="ru-RU" sz="2400" dirty="0"/>
              <a:t> </a:t>
            </a:r>
            <a:r>
              <a:rPr lang="ru-RU" sz="2400" dirty="0" err="1"/>
              <a:t>відповідальність</a:t>
            </a:r>
            <a:r>
              <a:rPr lang="ru-RU" sz="2400" dirty="0"/>
              <a:t>. </a:t>
            </a:r>
          </a:p>
        </p:txBody>
      </p:sp>
      <p:sp>
        <p:nvSpPr>
          <p:cNvPr id="4" name="AutoShape 2" descr="Знання-це важливо !:): Знання - це скар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Знання-це важливо !:): Знання - це скар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Книгарня &quot;Знання&quot;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645024"/>
            <a:ext cx="2438554" cy="24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20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6264696" cy="45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5589240"/>
            <a:ext cx="7416824" cy="646331"/>
          </a:xfrm>
          <a:prstGeom prst="rect">
            <a:avLst/>
          </a:prstGeom>
        </p:spPr>
        <p:txBody>
          <a:bodyPr wrap="square">
            <a:spAutoFit/>
          </a:bodyPr>
          <a:lstStyle/>
          <a:p>
            <a:r>
              <a:rPr lang="uk-UA" dirty="0"/>
              <a:t>Порівняння рівня розвитку дослідницьких умінь старшокласників на </a:t>
            </a:r>
            <a:r>
              <a:rPr lang="uk-UA" dirty="0" err="1"/>
              <a:t>уроці</a:t>
            </a:r>
            <a:r>
              <a:rPr lang="uk-UA" dirty="0"/>
              <a:t> біології.</a:t>
            </a:r>
            <a:endParaRPr lang="ru-RU" dirty="0"/>
          </a:p>
        </p:txBody>
      </p:sp>
    </p:spTree>
    <p:extLst>
      <p:ext uri="{BB962C8B-B14F-4D97-AF65-F5344CB8AC3E}">
        <p14:creationId xmlns:p14="http://schemas.microsoft.com/office/powerpoint/2010/main" val="325448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1600200"/>
            <a:ext cx="4824536" cy="4800600"/>
          </a:xfrm>
        </p:spPr>
        <p:txBody>
          <a:bodyPr/>
          <a:lstStyle/>
          <a:p>
            <a:pPr marL="114300" indent="0">
              <a:buNone/>
            </a:pPr>
            <a:r>
              <a:rPr lang="uk-UA" dirty="0"/>
              <a:t>Б</a:t>
            </a:r>
            <a:r>
              <a:rPr lang="uk-UA" dirty="0" smtClean="0"/>
              <a:t>уло </a:t>
            </a:r>
            <a:r>
              <a:rPr lang="uk-UA" dirty="0"/>
              <a:t>проаналізовано динаміку розвитку дослідницьких умінь старшокласників на </a:t>
            </a:r>
            <a:r>
              <a:rPr lang="uk-UA" dirty="0" err="1"/>
              <a:t>уроках</a:t>
            </a:r>
            <a:r>
              <a:rPr lang="uk-UA" dirty="0"/>
              <a:t> фізики, хімії, </a:t>
            </a:r>
            <a:r>
              <a:rPr lang="uk-UA" dirty="0" smtClean="0"/>
              <a:t>біології.</a:t>
            </a:r>
          </a:p>
          <a:p>
            <a:pPr marL="114300" indent="0">
              <a:buNone/>
            </a:pPr>
            <a:r>
              <a:rPr lang="uk-UA" dirty="0" smtClean="0"/>
              <a:t> </a:t>
            </a:r>
            <a:r>
              <a:rPr lang="uk-UA" dirty="0"/>
              <a:t>За отриманими результатами дослідження ми можемо спостерігати позитивну динаміку розвитку дослідницьких умінь учнів на </a:t>
            </a:r>
            <a:r>
              <a:rPr lang="uk-UA" dirty="0" err="1"/>
              <a:t>уроках</a:t>
            </a:r>
            <a:r>
              <a:rPr lang="uk-UA" dirty="0"/>
              <a:t> природничих </a:t>
            </a:r>
            <a:r>
              <a:rPr lang="uk-UA" dirty="0" smtClean="0"/>
              <a:t>наук, </a:t>
            </a:r>
            <a:r>
              <a:rPr lang="uk-UA" dirty="0"/>
              <a:t>за методом проектів.</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0808"/>
            <a:ext cx="3168352" cy="371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25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942577"/>
          </a:xfrm>
        </p:spPr>
        <p:txBody>
          <a:bodyPr/>
          <a:lstStyle/>
          <a:p>
            <a:endParaRPr lang="ru-RU" dirty="0"/>
          </a:p>
        </p:txBody>
      </p:sp>
      <p:sp>
        <p:nvSpPr>
          <p:cNvPr id="3" name="Объект 2"/>
          <p:cNvSpPr>
            <a:spLocks noGrp="1"/>
          </p:cNvSpPr>
          <p:nvPr>
            <p:ph idx="1"/>
          </p:nvPr>
        </p:nvSpPr>
        <p:spPr>
          <a:xfrm>
            <a:off x="179512" y="692696"/>
            <a:ext cx="7632848" cy="5976664"/>
          </a:xfrm>
        </p:spPr>
        <p:txBody>
          <a:bodyPr>
            <a:normAutofit fontScale="77500" lnSpcReduction="20000"/>
          </a:bodyPr>
          <a:lstStyle/>
          <a:p>
            <a:pPr marL="114300" indent="0" algn="ctr">
              <a:buNone/>
            </a:pPr>
            <a:r>
              <a:rPr lang="uk-UA" sz="2500" b="1" dirty="0"/>
              <a:t>ВИСНОВКИ</a:t>
            </a:r>
            <a:endParaRPr lang="ru-RU" sz="2500" dirty="0"/>
          </a:p>
          <a:p>
            <a:pPr marL="114300" indent="0" fontAlgn="auto">
              <a:buNone/>
            </a:pPr>
            <a:r>
              <a:rPr lang="uk-UA" sz="2500" dirty="0"/>
              <a:t> </a:t>
            </a:r>
            <a:endParaRPr lang="ru-RU" sz="2500" dirty="0"/>
          </a:p>
          <a:p>
            <a:pPr marL="114300" indent="0" fontAlgn="auto">
              <a:buNone/>
            </a:pPr>
            <a:r>
              <a:rPr lang="ru-RU" sz="2600" dirty="0" err="1"/>
              <a:t>Результати</a:t>
            </a:r>
            <a:r>
              <a:rPr lang="ru-RU" sz="2600" dirty="0"/>
              <a:t> теоретичного й </a:t>
            </a:r>
            <a:r>
              <a:rPr lang="ru-RU" sz="2600" dirty="0" err="1"/>
              <a:t>експериментального</a:t>
            </a:r>
            <a:r>
              <a:rPr lang="ru-RU" sz="2600" dirty="0"/>
              <a:t> </a:t>
            </a:r>
            <a:r>
              <a:rPr lang="ru-RU" sz="2600" dirty="0" err="1"/>
              <a:t>дослідження</a:t>
            </a:r>
            <a:r>
              <a:rPr lang="ru-RU" sz="2600" dirty="0"/>
              <a:t> </a:t>
            </a:r>
            <a:r>
              <a:rPr lang="ru-RU" sz="2600" dirty="0" err="1"/>
              <a:t>засвідчили</a:t>
            </a:r>
            <a:r>
              <a:rPr lang="ru-RU" sz="2600" dirty="0"/>
              <a:t> </a:t>
            </a:r>
            <a:r>
              <a:rPr lang="ru-RU" sz="2600" dirty="0" err="1"/>
              <a:t>досягнення</a:t>
            </a:r>
            <a:r>
              <a:rPr lang="ru-RU" sz="2600" dirty="0"/>
              <a:t> </a:t>
            </a:r>
            <a:r>
              <a:rPr lang="ru-RU" sz="2600" dirty="0" err="1"/>
              <a:t>визначеної</a:t>
            </a:r>
            <a:r>
              <a:rPr lang="ru-RU" sz="2600" dirty="0"/>
              <a:t> мети, </a:t>
            </a:r>
            <a:r>
              <a:rPr lang="ru-RU" sz="2600" dirty="0" err="1"/>
              <a:t>розв’язання</a:t>
            </a:r>
            <a:r>
              <a:rPr lang="ru-RU" sz="2600" dirty="0"/>
              <a:t> </a:t>
            </a:r>
            <a:r>
              <a:rPr lang="ru-RU" sz="2600" dirty="0" err="1"/>
              <a:t>поставлених</a:t>
            </a:r>
            <a:r>
              <a:rPr lang="ru-RU" sz="2600" dirty="0"/>
              <a:t> </a:t>
            </a:r>
            <a:r>
              <a:rPr lang="ru-RU" sz="2600" dirty="0" err="1"/>
              <a:t>завдань</a:t>
            </a:r>
            <a:r>
              <a:rPr lang="ru-RU" sz="2600" dirty="0"/>
              <a:t>, </a:t>
            </a:r>
            <a:r>
              <a:rPr lang="ru-RU" sz="2600" dirty="0" err="1"/>
              <a:t>що</a:t>
            </a:r>
            <a:r>
              <a:rPr lang="ru-RU" sz="2600" dirty="0"/>
              <a:t> дало </a:t>
            </a:r>
            <a:r>
              <a:rPr lang="ru-RU" sz="2600" dirty="0" err="1"/>
              <a:t>підставу</a:t>
            </a:r>
            <a:r>
              <a:rPr lang="ru-RU" sz="2600" dirty="0"/>
              <a:t> </a:t>
            </a:r>
            <a:r>
              <a:rPr lang="ru-RU" sz="2600" dirty="0" err="1"/>
              <a:t>зробити</a:t>
            </a:r>
            <a:r>
              <a:rPr lang="ru-RU" sz="2600" dirty="0"/>
              <a:t> </a:t>
            </a:r>
            <a:r>
              <a:rPr lang="ru-RU" sz="2600" dirty="0" err="1"/>
              <a:t>наступні</a:t>
            </a:r>
            <a:r>
              <a:rPr lang="ru-RU" sz="2600" dirty="0"/>
              <a:t> </a:t>
            </a:r>
            <a:r>
              <a:rPr lang="ru-RU" sz="2600" dirty="0" err="1"/>
              <a:t>висновки</a:t>
            </a:r>
            <a:r>
              <a:rPr lang="ru-RU" sz="2600" dirty="0"/>
              <a:t>:  </a:t>
            </a:r>
          </a:p>
          <a:p>
            <a:pPr marL="114300" indent="0" fontAlgn="auto">
              <a:buNone/>
            </a:pPr>
            <a:r>
              <a:rPr lang="uk-UA" sz="2600" dirty="0"/>
              <a:t>1. Маючи на меті не тільки передання учням знань природничого змісту, але й розвиток в них стійкого інтересу до природничих наук – педагоги мають застосовувати різні види навчальної діяльності учнів. Досліди з живими об’єктами, проведення дослідів і організація спостережень у куточку живої природи, науково-дослідна робота на пришкільній навчально-дослідній земельній ділянці, фенологічні спостереження в природі – всі ці форми організації дослідницької діяльності учнів, дозволяють розкрити творчий потенціал, сприяти розвитку практичних вмінь та навичок, </a:t>
            </a:r>
            <a:r>
              <a:rPr lang="uk-UA" sz="2600" dirty="0" err="1"/>
              <a:t>самороелізації</a:t>
            </a:r>
            <a:r>
              <a:rPr lang="uk-UA" sz="2600" dirty="0"/>
              <a:t> та професійної орієнтації в майбутньому</a:t>
            </a:r>
            <a:endParaRPr lang="ru-RU" sz="2600" dirty="0"/>
          </a:p>
          <a:p>
            <a:pPr marL="114300" indent="0" fontAlgn="auto">
              <a:buNone/>
            </a:pPr>
            <a:r>
              <a:rPr lang="uk-UA" sz="2600" dirty="0"/>
              <a:t>2. Процес розвитку творчих здібностей старшокласників у ході пошуково-дослідницької діяльності розглядається сучасною наукою як цілісна процесуальна система, якій притаманні відповідна структура, форма організації, функції та етапи.</a:t>
            </a:r>
            <a:endParaRPr lang="ru-RU" sz="2600" dirty="0"/>
          </a:p>
          <a:p>
            <a:pPr marL="114300" indent="0" fontAlgn="auto">
              <a:buNone/>
            </a:pPr>
            <a:r>
              <a:rPr lang="uk-UA" sz="2600" dirty="0"/>
              <a:t>3. Розроблено методику розвитку дослідницьких умінь учнів на допомогою методу проектів.</a:t>
            </a:r>
            <a:endParaRPr lang="ru-RU" sz="2600" dirty="0"/>
          </a:p>
          <a:p>
            <a:pPr marL="114300" indent="0">
              <a:buNone/>
            </a:pP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0"/>
            <a:ext cx="1475656" cy="232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13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0" y="692696"/>
            <a:ext cx="7992888" cy="4824536"/>
          </a:xfrm>
        </p:spPr>
        <p:txBody>
          <a:bodyPr>
            <a:normAutofit fontScale="55000" lnSpcReduction="20000"/>
          </a:bodyPr>
          <a:lstStyle/>
          <a:p>
            <a:pPr marL="114300" indent="0" fontAlgn="auto">
              <a:buNone/>
            </a:pPr>
            <a:r>
              <a:rPr lang="uk-UA" sz="3600" dirty="0"/>
              <a:t>4. У процесі дослідження розроблено та апробовано дослідницькі проекти, які виконували учні 10-го класу. </a:t>
            </a:r>
            <a:r>
              <a:rPr lang="ru-RU" sz="3600" dirty="0" err="1"/>
              <a:t>Проектна</a:t>
            </a:r>
            <a:r>
              <a:rPr lang="ru-RU" sz="3600" dirty="0"/>
              <a:t> </a:t>
            </a:r>
            <a:r>
              <a:rPr lang="ru-RU" sz="3600" dirty="0" err="1"/>
              <a:t>діяльність</a:t>
            </a:r>
            <a:r>
              <a:rPr lang="ru-RU" sz="3600" dirty="0"/>
              <a:t> у </a:t>
            </a:r>
            <a:r>
              <a:rPr lang="ru-RU" sz="3600" dirty="0" err="1"/>
              <a:t>старшій</a:t>
            </a:r>
            <a:r>
              <a:rPr lang="ru-RU" sz="3600" dirty="0"/>
              <a:t> </a:t>
            </a:r>
            <a:r>
              <a:rPr lang="ru-RU" sz="3600" dirty="0" err="1"/>
              <a:t>школі</a:t>
            </a:r>
            <a:r>
              <a:rPr lang="ru-RU" sz="3600" dirty="0"/>
              <a:t> </a:t>
            </a:r>
            <a:r>
              <a:rPr lang="ru-RU" sz="3600" dirty="0" err="1"/>
              <a:t>має</a:t>
            </a:r>
            <a:r>
              <a:rPr lang="ru-RU" sz="3600" dirty="0"/>
              <a:t> великий </a:t>
            </a:r>
            <a:r>
              <a:rPr lang="ru-RU" sz="3600" dirty="0" err="1"/>
              <a:t>вплив</a:t>
            </a:r>
            <a:r>
              <a:rPr lang="ru-RU" sz="3600" dirty="0"/>
              <a:t> на </a:t>
            </a:r>
            <a:r>
              <a:rPr lang="ru-RU" sz="3600" dirty="0" err="1"/>
              <a:t>комунікативність</a:t>
            </a:r>
            <a:r>
              <a:rPr lang="ru-RU" sz="3600" dirty="0"/>
              <a:t>, </a:t>
            </a:r>
            <a:r>
              <a:rPr lang="ru-RU" sz="3600" dirty="0" err="1"/>
              <a:t>самостійність</a:t>
            </a:r>
            <a:r>
              <a:rPr lang="ru-RU" sz="3600" dirty="0"/>
              <a:t>, на </a:t>
            </a:r>
            <a:r>
              <a:rPr lang="ru-RU" sz="3600" dirty="0" err="1"/>
              <a:t>творче</a:t>
            </a:r>
            <a:r>
              <a:rPr lang="ru-RU" sz="3600" dirty="0"/>
              <a:t> </a:t>
            </a:r>
            <a:r>
              <a:rPr lang="ru-RU" sz="3600" dirty="0" err="1"/>
              <a:t>мислення</a:t>
            </a:r>
            <a:r>
              <a:rPr lang="ru-RU" sz="3600" dirty="0"/>
              <a:t>. </a:t>
            </a:r>
            <a:r>
              <a:rPr lang="ru-RU" sz="3600" dirty="0" err="1"/>
              <a:t>Сприяє</a:t>
            </a:r>
            <a:r>
              <a:rPr lang="ru-RU" sz="3600" dirty="0"/>
              <a:t> </a:t>
            </a:r>
            <a:r>
              <a:rPr lang="ru-RU" sz="3600" dirty="0" err="1"/>
              <a:t>підвищенню</a:t>
            </a:r>
            <a:r>
              <a:rPr lang="ru-RU" sz="3600" dirty="0"/>
              <a:t> </a:t>
            </a:r>
            <a:r>
              <a:rPr lang="ru-RU" sz="3600" dirty="0" err="1"/>
              <a:t>особистої</a:t>
            </a:r>
            <a:r>
              <a:rPr lang="ru-RU" sz="3600" dirty="0"/>
              <a:t> </a:t>
            </a:r>
            <a:r>
              <a:rPr lang="ru-RU" sz="3600" dirty="0" err="1"/>
              <a:t>впевненості</a:t>
            </a:r>
            <a:r>
              <a:rPr lang="ru-RU" sz="3600" dirty="0"/>
              <a:t> у кожного </a:t>
            </a:r>
            <a:r>
              <a:rPr lang="ru-RU" sz="3600" dirty="0" err="1"/>
              <a:t>учасника</a:t>
            </a:r>
            <a:r>
              <a:rPr lang="ru-RU" sz="3600" dirty="0"/>
              <a:t> проекту, </a:t>
            </a:r>
            <a:r>
              <a:rPr lang="ru-RU" sz="3600" dirty="0" err="1"/>
              <a:t>надихає</a:t>
            </a:r>
            <a:r>
              <a:rPr lang="ru-RU" sz="3600" dirty="0"/>
              <a:t> на </a:t>
            </a:r>
            <a:r>
              <a:rPr lang="ru-RU" sz="3600" dirty="0" err="1"/>
              <a:t>розвиток</a:t>
            </a:r>
            <a:r>
              <a:rPr lang="ru-RU" sz="3600" dirty="0"/>
              <a:t> </a:t>
            </a:r>
            <a:r>
              <a:rPr lang="ru-RU" sz="3600" dirty="0" err="1"/>
              <a:t>комунікативності</a:t>
            </a:r>
            <a:r>
              <a:rPr lang="ru-RU" sz="3600" dirty="0"/>
              <a:t> та </a:t>
            </a:r>
            <a:r>
              <a:rPr lang="ru-RU" sz="3600" dirty="0" err="1"/>
              <a:t>уміння</a:t>
            </a:r>
            <a:r>
              <a:rPr lang="ru-RU" sz="3600" dirty="0"/>
              <a:t> </a:t>
            </a:r>
            <a:r>
              <a:rPr lang="ru-RU" sz="3600" dirty="0" err="1"/>
              <a:t>співпрацювати</a:t>
            </a:r>
            <a:r>
              <a:rPr lang="ru-RU" sz="3600" dirty="0"/>
              <a:t>, </a:t>
            </a:r>
            <a:r>
              <a:rPr lang="ru-RU" sz="3600" dirty="0" err="1"/>
              <a:t>забезпечує</a:t>
            </a:r>
            <a:r>
              <a:rPr lang="ru-RU" sz="3600" dirty="0"/>
              <a:t> </a:t>
            </a:r>
            <a:r>
              <a:rPr lang="ru-RU" sz="3600" dirty="0" err="1"/>
              <a:t>механізм</a:t>
            </a:r>
            <a:r>
              <a:rPr lang="ru-RU" sz="3600" dirty="0"/>
              <a:t> </a:t>
            </a:r>
            <a:r>
              <a:rPr lang="ru-RU" sz="3600" dirty="0" err="1"/>
              <a:t>розвитку</a:t>
            </a:r>
            <a:r>
              <a:rPr lang="ru-RU" sz="3600" dirty="0"/>
              <a:t> критичного </a:t>
            </a:r>
            <a:r>
              <a:rPr lang="ru-RU" sz="3600" dirty="0" err="1"/>
              <a:t>мислення</a:t>
            </a:r>
            <a:r>
              <a:rPr lang="ru-RU" sz="3600" dirty="0"/>
              <a:t> </a:t>
            </a:r>
            <a:r>
              <a:rPr lang="ru-RU" sz="3600" dirty="0" err="1"/>
              <a:t>учня</a:t>
            </a:r>
            <a:r>
              <a:rPr lang="ru-RU" sz="3600" dirty="0"/>
              <a:t>, </a:t>
            </a:r>
            <a:r>
              <a:rPr lang="ru-RU" sz="3600" dirty="0" err="1"/>
              <a:t>уміння</a:t>
            </a:r>
            <a:r>
              <a:rPr lang="ru-RU" sz="3600" dirty="0"/>
              <a:t> </a:t>
            </a:r>
            <a:r>
              <a:rPr lang="ru-RU" sz="3600" dirty="0" err="1"/>
              <a:t>шукати</a:t>
            </a:r>
            <a:r>
              <a:rPr lang="ru-RU" sz="3600" dirty="0"/>
              <a:t> шляхи </a:t>
            </a:r>
            <a:r>
              <a:rPr lang="ru-RU" sz="3600" dirty="0" err="1"/>
              <a:t>вирішення</a:t>
            </a:r>
            <a:r>
              <a:rPr lang="ru-RU" sz="3600" dirty="0"/>
              <a:t> </a:t>
            </a:r>
            <a:r>
              <a:rPr lang="ru-RU" sz="3600" dirty="0" err="1"/>
              <a:t>проблеми</a:t>
            </a:r>
            <a:r>
              <a:rPr lang="ru-RU" sz="3600" dirty="0"/>
              <a:t>. </a:t>
            </a:r>
            <a:r>
              <a:rPr lang="ru-RU" sz="3600" dirty="0" err="1"/>
              <a:t>Розвиває</a:t>
            </a:r>
            <a:r>
              <a:rPr lang="ru-RU" sz="3600" dirty="0"/>
              <a:t> в </a:t>
            </a:r>
            <a:r>
              <a:rPr lang="ru-RU" sz="3600" dirty="0" err="1"/>
              <a:t>учнів</a:t>
            </a:r>
            <a:r>
              <a:rPr lang="ru-RU" sz="3600" dirty="0"/>
              <a:t> </a:t>
            </a:r>
            <a:r>
              <a:rPr lang="ru-RU" sz="3600" dirty="0" err="1"/>
              <a:t>дослідницькі</a:t>
            </a:r>
            <a:r>
              <a:rPr lang="ru-RU" sz="3600" dirty="0"/>
              <a:t> </a:t>
            </a:r>
            <a:r>
              <a:rPr lang="ru-RU" sz="3600" dirty="0" err="1"/>
              <a:t>уміння</a:t>
            </a:r>
            <a:r>
              <a:rPr lang="ru-RU" sz="3600" dirty="0"/>
              <a:t> (</a:t>
            </a:r>
            <a:r>
              <a:rPr lang="ru-RU" sz="3600" dirty="0" err="1"/>
              <a:t>виявлення</a:t>
            </a:r>
            <a:r>
              <a:rPr lang="ru-RU" sz="3600" dirty="0"/>
              <a:t> проблем, </a:t>
            </a:r>
            <a:r>
              <a:rPr lang="ru-RU" sz="3600" dirty="0" err="1"/>
              <a:t>збір</a:t>
            </a:r>
            <a:r>
              <a:rPr lang="ru-RU" sz="3600" dirty="0"/>
              <a:t> </a:t>
            </a:r>
            <a:r>
              <a:rPr lang="ru-RU" sz="3600" dirty="0" err="1"/>
              <a:t>інформації</a:t>
            </a:r>
            <a:r>
              <a:rPr lang="ru-RU" sz="3600" dirty="0"/>
              <a:t>), </a:t>
            </a:r>
            <a:r>
              <a:rPr lang="ru-RU" sz="3600" dirty="0" err="1"/>
              <a:t>спостережливість</a:t>
            </a:r>
            <a:r>
              <a:rPr lang="ru-RU" sz="3600" dirty="0"/>
              <a:t>, </a:t>
            </a:r>
            <a:r>
              <a:rPr lang="ru-RU" sz="3600" dirty="0" err="1"/>
              <a:t>уміння</a:t>
            </a:r>
            <a:r>
              <a:rPr lang="ru-RU" sz="3600" dirty="0"/>
              <a:t> </a:t>
            </a:r>
            <a:r>
              <a:rPr lang="ru-RU" sz="3600" dirty="0" err="1"/>
              <a:t>висувати</a:t>
            </a:r>
            <a:r>
              <a:rPr lang="ru-RU" sz="3600" dirty="0"/>
              <a:t> </a:t>
            </a:r>
            <a:r>
              <a:rPr lang="ru-RU" sz="3600" dirty="0" err="1"/>
              <a:t>гіпотези</a:t>
            </a:r>
            <a:r>
              <a:rPr lang="ru-RU" sz="3600" dirty="0"/>
              <a:t>, </a:t>
            </a:r>
            <a:r>
              <a:rPr lang="ru-RU" sz="3600" dirty="0" err="1"/>
              <a:t>узагальнювати</a:t>
            </a:r>
            <a:r>
              <a:rPr lang="ru-RU" sz="3600" dirty="0"/>
              <a:t>, </a:t>
            </a:r>
            <a:r>
              <a:rPr lang="ru-RU" sz="3600" dirty="0" err="1"/>
              <a:t>розвивати</a:t>
            </a:r>
            <a:r>
              <a:rPr lang="ru-RU" sz="3600" dirty="0"/>
              <a:t> </a:t>
            </a:r>
            <a:r>
              <a:rPr lang="ru-RU" sz="3600" dirty="0" err="1"/>
              <a:t>аналітичне</a:t>
            </a:r>
            <a:r>
              <a:rPr lang="ru-RU" sz="3600" dirty="0"/>
              <a:t> </a:t>
            </a:r>
            <a:r>
              <a:rPr lang="ru-RU" sz="3600" dirty="0" err="1"/>
              <a:t>мислення</a:t>
            </a:r>
            <a:r>
              <a:rPr lang="ru-RU" sz="3600" dirty="0"/>
              <a:t>.</a:t>
            </a:r>
          </a:p>
          <a:p>
            <a:pPr marL="114300" indent="0" fontAlgn="auto">
              <a:buNone/>
            </a:pPr>
            <a:r>
              <a:rPr lang="uk-UA" sz="3600" dirty="0"/>
              <a:t>5. Щоб порівняти рівень дослідницьких умінь учнів на початку експерименту та наприкінці експерименту. Було проведено анкетування по фізиці, хімії, біології. За результатами анкетування ми можемо спостерігати покращення динаміки розвитку рівня дослідницьких досягнень учнів. </a:t>
            </a:r>
            <a:endParaRPr lang="ru-RU" sz="3600" dirty="0"/>
          </a:p>
          <a:p>
            <a:pPr marL="114300" indent="0" algn="ctr">
              <a:buNone/>
            </a:pPr>
            <a:endParaRPr lang="ru-RU" sz="4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626504"/>
            <a:ext cx="3456384" cy="2047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288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636912"/>
            <a:ext cx="7620000" cy="3763888"/>
          </a:xfrm>
        </p:spPr>
        <p:txBody>
          <a:bodyPr>
            <a:normAutofit/>
          </a:bodyPr>
          <a:lstStyle/>
          <a:p>
            <a:pPr marL="114300" indent="0" algn="ctr">
              <a:buNone/>
            </a:pPr>
            <a:r>
              <a:rPr lang="ru-RU" sz="4800" dirty="0" smtClean="0"/>
              <a:t>ДЯКУЮ ЗА УВАГУ!</a:t>
            </a:r>
            <a:endParaRPr lang="ru-RU" sz="4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33056"/>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30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0" y="908720"/>
            <a:ext cx="6048672" cy="5832648"/>
          </a:xfrm>
        </p:spPr>
        <p:txBody>
          <a:bodyPr>
            <a:noAutofit/>
          </a:bodyPr>
          <a:lstStyle/>
          <a:p>
            <a:pPr marL="114300" indent="0">
              <a:buNone/>
            </a:pPr>
            <a:r>
              <a:rPr lang="ru-RU" sz="2400" b="1" u="sng" dirty="0"/>
              <a:t>Метою </a:t>
            </a:r>
            <a:r>
              <a:rPr lang="ru-RU" sz="2400" b="1" u="sng" dirty="0" err="1"/>
              <a:t>роботи</a:t>
            </a:r>
            <a:r>
              <a:rPr lang="ru-RU" sz="2400" b="1" u="sng" dirty="0"/>
              <a:t> </a:t>
            </a:r>
            <a:r>
              <a:rPr lang="ru-RU" sz="2400" u="sng" dirty="0"/>
              <a:t>є </a:t>
            </a:r>
            <a:r>
              <a:rPr lang="ru-RU" sz="2400" dirty="0" err="1"/>
              <a:t>теоретичне</a:t>
            </a:r>
            <a:r>
              <a:rPr lang="ru-RU" sz="2400" dirty="0"/>
              <a:t> </a:t>
            </a:r>
            <a:r>
              <a:rPr lang="ru-RU" sz="2400" dirty="0" err="1"/>
              <a:t>обґрунтування</a:t>
            </a:r>
            <a:r>
              <a:rPr lang="ru-RU" sz="2400" dirty="0"/>
              <a:t> та </a:t>
            </a:r>
            <a:r>
              <a:rPr lang="ru-RU" sz="2400" dirty="0" err="1"/>
              <a:t>експериментальна</a:t>
            </a:r>
            <a:r>
              <a:rPr lang="ru-RU" sz="2400" dirty="0"/>
              <a:t> </a:t>
            </a:r>
            <a:r>
              <a:rPr lang="ru-RU" sz="2400" dirty="0" err="1"/>
              <a:t>перевірка</a:t>
            </a:r>
            <a:r>
              <a:rPr lang="ru-RU" sz="2400" dirty="0"/>
              <a:t> методики </a:t>
            </a:r>
            <a:r>
              <a:rPr lang="ru-RU" sz="2400" dirty="0" err="1"/>
              <a:t>розвитку</a:t>
            </a:r>
            <a:r>
              <a:rPr lang="ru-RU" sz="2400" dirty="0"/>
              <a:t> </a:t>
            </a:r>
            <a:r>
              <a:rPr lang="ru-RU" sz="2400" dirty="0" err="1"/>
              <a:t>дослідницьких</a:t>
            </a:r>
            <a:r>
              <a:rPr lang="ru-RU" sz="2400" dirty="0"/>
              <a:t> </a:t>
            </a:r>
            <a:r>
              <a:rPr lang="ru-RU" sz="2400" dirty="0" err="1"/>
              <a:t>умінь</a:t>
            </a:r>
            <a:r>
              <a:rPr lang="ru-RU" sz="2400" dirty="0"/>
              <a:t> </a:t>
            </a:r>
            <a:r>
              <a:rPr lang="ru-RU" sz="2400" dirty="0" err="1"/>
              <a:t>учнів</a:t>
            </a:r>
            <a:r>
              <a:rPr lang="ru-RU" sz="2400" dirty="0"/>
              <a:t> </a:t>
            </a:r>
            <a:r>
              <a:rPr lang="ru-RU" sz="2400" dirty="0" err="1"/>
              <a:t>старшої</a:t>
            </a:r>
            <a:r>
              <a:rPr lang="ru-RU" sz="2400" dirty="0"/>
              <a:t> </a:t>
            </a:r>
            <a:r>
              <a:rPr lang="ru-RU" sz="2400" dirty="0" err="1"/>
              <a:t>школи</a:t>
            </a:r>
            <a:r>
              <a:rPr lang="ru-RU" sz="2400" dirty="0"/>
              <a:t> в </a:t>
            </a:r>
            <a:r>
              <a:rPr lang="ru-RU" sz="2400" dirty="0" err="1"/>
              <a:t>навчанні</a:t>
            </a:r>
            <a:r>
              <a:rPr lang="ru-RU" sz="2400" dirty="0"/>
              <a:t> </a:t>
            </a:r>
            <a:r>
              <a:rPr lang="ru-RU" sz="2400" dirty="0" err="1"/>
              <a:t>природничих</a:t>
            </a:r>
            <a:r>
              <a:rPr lang="ru-RU" sz="2400" dirty="0"/>
              <a:t> наук за методом </a:t>
            </a:r>
            <a:r>
              <a:rPr lang="ru-RU" sz="2400" dirty="0" err="1"/>
              <a:t>проектів</a:t>
            </a:r>
            <a:r>
              <a:rPr lang="ru-RU" sz="2400" dirty="0"/>
              <a:t>. </a:t>
            </a:r>
            <a:endParaRPr lang="ru-RU" sz="2400" dirty="0" smtClean="0"/>
          </a:p>
          <a:p>
            <a:pPr marL="114300" indent="0">
              <a:buNone/>
            </a:pPr>
            <a:r>
              <a:rPr lang="ru-RU" sz="2400" b="1" u="sng" dirty="0" err="1"/>
              <a:t>Об’єкт</a:t>
            </a:r>
            <a:r>
              <a:rPr lang="ru-RU" sz="2400" b="1" u="sng" dirty="0"/>
              <a:t> </a:t>
            </a:r>
            <a:r>
              <a:rPr lang="ru-RU" sz="2400" b="1" u="sng" dirty="0" err="1"/>
              <a:t>дослідження</a:t>
            </a:r>
            <a:r>
              <a:rPr lang="ru-RU" sz="2400" b="1" u="sng" dirty="0"/>
              <a:t> </a:t>
            </a:r>
            <a:r>
              <a:rPr lang="ru-RU" sz="2400" dirty="0"/>
              <a:t>– </a:t>
            </a:r>
            <a:r>
              <a:rPr lang="ru-RU" sz="2400" dirty="0" err="1"/>
              <a:t>розвиток</a:t>
            </a:r>
            <a:r>
              <a:rPr lang="ru-RU" sz="2400" dirty="0"/>
              <a:t> </a:t>
            </a:r>
            <a:r>
              <a:rPr lang="ru-RU" sz="2400" dirty="0" err="1"/>
              <a:t>дослідницьких</a:t>
            </a:r>
            <a:r>
              <a:rPr lang="ru-RU" sz="2400" dirty="0"/>
              <a:t> </a:t>
            </a:r>
            <a:r>
              <a:rPr lang="ru-RU" sz="2400" dirty="0" err="1"/>
              <a:t>умінь</a:t>
            </a:r>
            <a:r>
              <a:rPr lang="ru-RU" sz="2400" dirty="0"/>
              <a:t> </a:t>
            </a:r>
            <a:r>
              <a:rPr lang="ru-RU" sz="2400" dirty="0" err="1"/>
              <a:t>старшокласників</a:t>
            </a:r>
            <a:r>
              <a:rPr lang="ru-RU" sz="2400" dirty="0"/>
              <a:t> у </a:t>
            </a:r>
            <a:r>
              <a:rPr lang="ru-RU" sz="2400" dirty="0" err="1"/>
              <a:t>навчанні</a:t>
            </a:r>
            <a:r>
              <a:rPr lang="ru-RU" sz="2400" dirty="0"/>
              <a:t> </a:t>
            </a:r>
            <a:r>
              <a:rPr lang="ru-RU" sz="2400" dirty="0" err="1"/>
              <a:t>природничих</a:t>
            </a:r>
            <a:r>
              <a:rPr lang="ru-RU" sz="2400" dirty="0"/>
              <a:t> наук </a:t>
            </a:r>
          </a:p>
          <a:p>
            <a:pPr marL="114300" indent="0">
              <a:buNone/>
            </a:pPr>
            <a:r>
              <a:rPr lang="ru-RU" sz="2400" b="1" u="sng" dirty="0"/>
              <a:t>Предмет </a:t>
            </a:r>
            <a:r>
              <a:rPr lang="ru-RU" sz="2400" b="1" u="sng" dirty="0" err="1"/>
              <a:t>дослідження</a:t>
            </a:r>
            <a:r>
              <a:rPr lang="ru-RU" sz="2400" b="1" u="sng" dirty="0"/>
              <a:t> </a:t>
            </a:r>
            <a:r>
              <a:rPr lang="ru-RU" sz="2400" dirty="0"/>
              <a:t>– методика </a:t>
            </a:r>
            <a:r>
              <a:rPr lang="ru-RU" sz="2400" dirty="0" err="1"/>
              <a:t>розвитку</a:t>
            </a:r>
            <a:r>
              <a:rPr lang="ru-RU" sz="2400" dirty="0"/>
              <a:t> </a:t>
            </a:r>
            <a:r>
              <a:rPr lang="ru-RU" sz="2400" dirty="0" err="1"/>
              <a:t>дослідницьких</a:t>
            </a:r>
            <a:r>
              <a:rPr lang="ru-RU" sz="2400" dirty="0"/>
              <a:t> </a:t>
            </a:r>
            <a:r>
              <a:rPr lang="ru-RU" sz="2400" dirty="0" err="1"/>
              <a:t>умінь</a:t>
            </a:r>
            <a:r>
              <a:rPr lang="ru-RU" sz="2400" dirty="0"/>
              <a:t> </a:t>
            </a:r>
            <a:r>
              <a:rPr lang="ru-RU" sz="2400" dirty="0" err="1"/>
              <a:t>старшокласників</a:t>
            </a:r>
            <a:r>
              <a:rPr lang="ru-RU" sz="2400" dirty="0"/>
              <a:t> у </a:t>
            </a:r>
            <a:r>
              <a:rPr lang="ru-RU" sz="2400" dirty="0" err="1"/>
              <a:t>навчанні</a:t>
            </a:r>
            <a:r>
              <a:rPr lang="ru-RU" sz="2400" dirty="0"/>
              <a:t> </a:t>
            </a:r>
            <a:r>
              <a:rPr lang="ru-RU" sz="2400" dirty="0" err="1"/>
              <a:t>природничих</a:t>
            </a:r>
            <a:r>
              <a:rPr lang="ru-RU" sz="2400" dirty="0"/>
              <a:t> наук методом </a:t>
            </a:r>
            <a:r>
              <a:rPr lang="ru-RU" sz="2400" dirty="0" err="1"/>
              <a:t>дослідницьких</a:t>
            </a:r>
            <a:r>
              <a:rPr lang="ru-RU" sz="2400" dirty="0"/>
              <a:t> </a:t>
            </a:r>
            <a:r>
              <a:rPr lang="ru-RU" sz="2400" dirty="0" err="1"/>
              <a:t>проектів</a:t>
            </a:r>
            <a:r>
              <a:rPr lang="ru-RU" sz="2400"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04664"/>
            <a:ext cx="173505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043" y="4293096"/>
            <a:ext cx="19716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604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u="sng" dirty="0" err="1"/>
              <a:t>Завдання</a:t>
            </a:r>
            <a:r>
              <a:rPr lang="ru-RU" sz="2400" b="1" u="sng" dirty="0"/>
              <a:t> </a:t>
            </a:r>
            <a:r>
              <a:rPr lang="ru-RU" sz="2400" b="1" u="sng" dirty="0" err="1"/>
              <a:t>роботи</a:t>
            </a:r>
            <a:r>
              <a:rPr lang="ru-RU" sz="2400" b="1" u="sng" dirty="0"/>
              <a:t> </a:t>
            </a:r>
            <a:endParaRPr lang="ru-RU" sz="2400" u="sng" dirty="0"/>
          </a:p>
        </p:txBody>
      </p:sp>
      <p:sp>
        <p:nvSpPr>
          <p:cNvPr id="3" name="Объект 2"/>
          <p:cNvSpPr>
            <a:spLocks noGrp="1"/>
          </p:cNvSpPr>
          <p:nvPr>
            <p:ph idx="1"/>
          </p:nvPr>
        </p:nvSpPr>
        <p:spPr>
          <a:xfrm>
            <a:off x="185473" y="620688"/>
            <a:ext cx="7393418" cy="4752529"/>
          </a:xfrm>
        </p:spPr>
        <p:txBody>
          <a:bodyPr>
            <a:normAutofit lnSpcReduction="10000"/>
          </a:bodyPr>
          <a:lstStyle/>
          <a:p>
            <a:endParaRPr lang="ru-RU" dirty="0"/>
          </a:p>
          <a:p>
            <a:pPr marL="114300" indent="0">
              <a:buNone/>
            </a:pPr>
            <a:r>
              <a:rPr lang="ru-RU" sz="2400" dirty="0"/>
              <a:t>1. </a:t>
            </a:r>
            <a:r>
              <a:rPr lang="ru-RU" sz="2400" dirty="0" err="1"/>
              <a:t>Розкрити</a:t>
            </a:r>
            <a:r>
              <a:rPr lang="ru-RU" sz="2400" dirty="0"/>
              <a:t> суть психолого-</a:t>
            </a:r>
            <a:r>
              <a:rPr lang="ru-RU" sz="2400" dirty="0" err="1"/>
              <a:t>педагогічних</a:t>
            </a:r>
            <a:r>
              <a:rPr lang="ru-RU" sz="2400" dirty="0"/>
              <a:t> </a:t>
            </a:r>
            <a:r>
              <a:rPr lang="ru-RU" sz="2400" dirty="0" err="1"/>
              <a:t>аспектів</a:t>
            </a:r>
            <a:r>
              <a:rPr lang="ru-RU" sz="2400" dirty="0"/>
              <a:t> </a:t>
            </a:r>
            <a:r>
              <a:rPr lang="ru-RU" sz="2400" dirty="0" err="1"/>
              <a:t>розвитку</a:t>
            </a:r>
            <a:r>
              <a:rPr lang="ru-RU" sz="2400" dirty="0"/>
              <a:t> </a:t>
            </a:r>
            <a:r>
              <a:rPr lang="ru-RU" sz="2400" dirty="0" err="1"/>
              <a:t>дослідницьких</a:t>
            </a:r>
            <a:r>
              <a:rPr lang="ru-RU" sz="2400" dirty="0"/>
              <a:t> </a:t>
            </a:r>
            <a:r>
              <a:rPr lang="ru-RU" sz="2400" dirty="0" err="1"/>
              <a:t>умінь</a:t>
            </a:r>
            <a:r>
              <a:rPr lang="ru-RU" sz="2400" dirty="0"/>
              <a:t> </a:t>
            </a:r>
            <a:r>
              <a:rPr lang="ru-RU" sz="2400" dirty="0" err="1"/>
              <a:t>учів</a:t>
            </a:r>
            <a:r>
              <a:rPr lang="ru-RU" sz="2400" dirty="0"/>
              <a:t> у </a:t>
            </a:r>
            <a:r>
              <a:rPr lang="ru-RU" sz="2400" dirty="0" err="1"/>
              <a:t>навчанні</a:t>
            </a:r>
            <a:r>
              <a:rPr lang="ru-RU" sz="2400" dirty="0"/>
              <a:t> </a:t>
            </a:r>
            <a:r>
              <a:rPr lang="ru-RU" sz="2400" dirty="0" err="1"/>
              <a:t>природничих</a:t>
            </a:r>
            <a:r>
              <a:rPr lang="ru-RU" sz="2400" dirty="0"/>
              <a:t> наук </a:t>
            </a:r>
          </a:p>
          <a:p>
            <a:pPr marL="114300" indent="0">
              <a:buNone/>
            </a:pPr>
            <a:r>
              <a:rPr lang="ru-RU" sz="2400" dirty="0" smtClean="0"/>
              <a:t>2</a:t>
            </a:r>
            <a:r>
              <a:rPr lang="ru-RU" sz="2400" dirty="0"/>
              <a:t>. </a:t>
            </a:r>
            <a:r>
              <a:rPr lang="ru-RU" sz="2400" dirty="0" err="1"/>
              <a:t>Розкрити</a:t>
            </a:r>
            <a:r>
              <a:rPr lang="ru-RU" sz="2400" dirty="0"/>
              <a:t> суть </a:t>
            </a:r>
            <a:r>
              <a:rPr lang="ru-RU" sz="2400" dirty="0" err="1"/>
              <a:t>технологічних</a:t>
            </a:r>
            <a:r>
              <a:rPr lang="ru-RU" sz="2400" dirty="0"/>
              <a:t> засад </a:t>
            </a:r>
            <a:r>
              <a:rPr lang="ru-RU" sz="2400" dirty="0" err="1"/>
              <a:t>організації</a:t>
            </a:r>
            <a:r>
              <a:rPr lang="ru-RU" sz="2400" dirty="0"/>
              <a:t> </a:t>
            </a:r>
            <a:r>
              <a:rPr lang="ru-RU" sz="2400" dirty="0" err="1"/>
              <a:t>дослідницької</a:t>
            </a:r>
            <a:r>
              <a:rPr lang="ru-RU" sz="2400" dirty="0"/>
              <a:t> </a:t>
            </a:r>
            <a:r>
              <a:rPr lang="ru-RU" sz="2400" dirty="0" err="1"/>
              <a:t>діяльності</a:t>
            </a:r>
            <a:r>
              <a:rPr lang="ru-RU" sz="2400" dirty="0"/>
              <a:t> </a:t>
            </a:r>
            <a:r>
              <a:rPr lang="ru-RU" sz="2400" dirty="0" err="1"/>
              <a:t>учнів</a:t>
            </a:r>
            <a:r>
              <a:rPr lang="ru-RU" sz="2400" dirty="0"/>
              <a:t> у </a:t>
            </a:r>
            <a:r>
              <a:rPr lang="ru-RU" sz="2400" dirty="0" err="1"/>
              <a:t>навчанні</a:t>
            </a:r>
            <a:r>
              <a:rPr lang="ru-RU" sz="2400" dirty="0"/>
              <a:t> </a:t>
            </a:r>
            <a:r>
              <a:rPr lang="ru-RU" sz="2400" dirty="0" err="1"/>
              <a:t>природничих</a:t>
            </a:r>
            <a:r>
              <a:rPr lang="ru-RU" sz="2400" dirty="0"/>
              <a:t> </a:t>
            </a:r>
            <a:r>
              <a:rPr lang="ru-RU" sz="2400" dirty="0" err="1"/>
              <a:t>дисциплін</a:t>
            </a:r>
            <a:r>
              <a:rPr lang="ru-RU" sz="2400" dirty="0"/>
              <a:t> </a:t>
            </a:r>
          </a:p>
          <a:p>
            <a:pPr marL="114300" indent="0">
              <a:buNone/>
            </a:pPr>
            <a:r>
              <a:rPr lang="ru-RU" sz="2400" dirty="0"/>
              <a:t>3. </a:t>
            </a:r>
            <a:r>
              <a:rPr lang="ru-RU" sz="2400" dirty="0" err="1"/>
              <a:t>Розробити</a:t>
            </a:r>
            <a:r>
              <a:rPr lang="ru-RU" sz="2400" dirty="0"/>
              <a:t> методику </a:t>
            </a:r>
            <a:r>
              <a:rPr lang="ru-RU" sz="2400" dirty="0" err="1"/>
              <a:t>розвитку</a:t>
            </a:r>
            <a:r>
              <a:rPr lang="ru-RU" sz="2400" dirty="0"/>
              <a:t> </a:t>
            </a:r>
            <a:r>
              <a:rPr lang="ru-RU" sz="2400" dirty="0" err="1"/>
              <a:t>дослідницьких</a:t>
            </a:r>
            <a:r>
              <a:rPr lang="ru-RU" sz="2400" dirty="0"/>
              <a:t> </a:t>
            </a:r>
            <a:r>
              <a:rPr lang="ru-RU" sz="2400" dirty="0" err="1"/>
              <a:t>умінь</a:t>
            </a:r>
            <a:r>
              <a:rPr lang="ru-RU" sz="2400" dirty="0"/>
              <a:t> за </a:t>
            </a:r>
            <a:r>
              <a:rPr lang="ru-RU" sz="2400" dirty="0" err="1"/>
              <a:t>допомогою</a:t>
            </a:r>
            <a:r>
              <a:rPr lang="ru-RU" sz="2400" dirty="0"/>
              <a:t> методу </a:t>
            </a:r>
            <a:r>
              <a:rPr lang="ru-RU" sz="2400" dirty="0" err="1"/>
              <a:t>проектів</a:t>
            </a:r>
            <a:r>
              <a:rPr lang="ru-RU" sz="2400" dirty="0"/>
              <a:t> </a:t>
            </a:r>
          </a:p>
          <a:p>
            <a:pPr marL="114300" indent="0">
              <a:buNone/>
            </a:pPr>
            <a:r>
              <a:rPr lang="ru-RU" sz="2400" dirty="0"/>
              <a:t>4. </a:t>
            </a:r>
            <a:r>
              <a:rPr lang="ru-RU" sz="2400" dirty="0" err="1"/>
              <a:t>Упровадити</a:t>
            </a:r>
            <a:r>
              <a:rPr lang="ru-RU" sz="2400" dirty="0"/>
              <a:t> </a:t>
            </a:r>
            <a:r>
              <a:rPr lang="ru-RU" sz="2400" dirty="0" err="1"/>
              <a:t>дослідницькі</a:t>
            </a:r>
            <a:r>
              <a:rPr lang="ru-RU" sz="2400" dirty="0"/>
              <a:t> </a:t>
            </a:r>
            <a:r>
              <a:rPr lang="ru-RU" sz="2400" dirty="0" err="1"/>
              <a:t>проекти</a:t>
            </a:r>
            <a:r>
              <a:rPr lang="ru-RU" sz="2400" dirty="0"/>
              <a:t> у </a:t>
            </a:r>
            <a:r>
              <a:rPr lang="ru-RU" sz="2400" dirty="0" err="1"/>
              <a:t>навчанні</a:t>
            </a:r>
            <a:r>
              <a:rPr lang="ru-RU" sz="2400" dirty="0"/>
              <a:t> </a:t>
            </a:r>
            <a:r>
              <a:rPr lang="ru-RU" sz="2400" dirty="0" err="1"/>
              <a:t>природничих</a:t>
            </a:r>
            <a:r>
              <a:rPr lang="ru-RU" sz="2400" dirty="0"/>
              <a:t> наук </a:t>
            </a:r>
          </a:p>
          <a:p>
            <a:pPr marL="114300" indent="0">
              <a:buNone/>
            </a:pPr>
            <a:r>
              <a:rPr lang="ru-RU" sz="2400" dirty="0"/>
              <a:t>5. </a:t>
            </a:r>
            <a:r>
              <a:rPr lang="ru-RU" sz="2400" dirty="0" err="1"/>
              <a:t>Перевірити</a:t>
            </a:r>
            <a:r>
              <a:rPr lang="ru-RU" sz="2400" dirty="0"/>
              <a:t> </a:t>
            </a:r>
            <a:r>
              <a:rPr lang="ru-RU" sz="2400" dirty="0" err="1"/>
              <a:t>ефективність</a:t>
            </a:r>
            <a:r>
              <a:rPr lang="ru-RU" sz="2400" dirty="0"/>
              <a:t> методики </a:t>
            </a:r>
            <a:r>
              <a:rPr lang="ru-RU" sz="2400" dirty="0" err="1"/>
              <a:t>реалізації</a:t>
            </a:r>
            <a:r>
              <a:rPr lang="ru-RU" sz="2400" dirty="0"/>
              <a:t> </a:t>
            </a:r>
            <a:r>
              <a:rPr lang="ru-RU" sz="2400" dirty="0" err="1"/>
              <a:t>дослідницьких</a:t>
            </a:r>
            <a:r>
              <a:rPr lang="ru-RU" sz="2400" dirty="0"/>
              <a:t> </a:t>
            </a:r>
            <a:r>
              <a:rPr lang="ru-RU" sz="2400" dirty="0" err="1"/>
              <a:t>проектів</a:t>
            </a:r>
            <a:r>
              <a:rPr lang="ru-RU" sz="2400" dirty="0"/>
              <a:t> в </a:t>
            </a:r>
            <a:r>
              <a:rPr lang="ru-RU" sz="2400" dirty="0" err="1"/>
              <a:t>освітньому</a:t>
            </a:r>
            <a:r>
              <a:rPr lang="ru-RU" sz="2400" dirty="0"/>
              <a:t> </a:t>
            </a:r>
            <a:r>
              <a:rPr lang="ru-RU" sz="2400" dirty="0" err="1"/>
              <a:t>процесі</a:t>
            </a:r>
            <a:r>
              <a:rPr lang="ru-RU" sz="2400" dirty="0"/>
              <a:t> </a:t>
            </a:r>
          </a:p>
          <a:p>
            <a:pPr marL="11430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87085"/>
            <a:ext cx="2232248" cy="207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149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548680"/>
            <a:ext cx="5976664" cy="5976664"/>
          </a:xfrm>
        </p:spPr>
        <p:txBody>
          <a:bodyPr>
            <a:normAutofit fontScale="92500"/>
          </a:bodyPr>
          <a:lstStyle/>
          <a:p>
            <a:pPr marL="114300" indent="0">
              <a:buNone/>
            </a:pPr>
            <a:r>
              <a:rPr lang="ru-RU" sz="2400" b="1" dirty="0" err="1"/>
              <a:t>Наукова</a:t>
            </a:r>
            <a:r>
              <a:rPr lang="ru-RU" sz="2400" b="1" dirty="0"/>
              <a:t> новизна: </a:t>
            </a:r>
            <a:r>
              <a:rPr lang="ru-RU" sz="2400" dirty="0"/>
              <a:t>Теоретично </a:t>
            </a:r>
            <a:r>
              <a:rPr lang="ru-RU" sz="2400" dirty="0" err="1"/>
              <a:t>обгрунтована</a:t>
            </a:r>
            <a:r>
              <a:rPr lang="ru-RU" sz="2400" dirty="0"/>
              <a:t> та </a:t>
            </a:r>
            <a:r>
              <a:rPr lang="ru-RU" sz="2400" dirty="0" err="1"/>
              <a:t>розроблена</a:t>
            </a:r>
            <a:r>
              <a:rPr lang="ru-RU" sz="2400" dirty="0"/>
              <a:t> методика </a:t>
            </a:r>
            <a:r>
              <a:rPr lang="ru-RU" sz="2400" dirty="0" err="1"/>
              <a:t>розвитку</a:t>
            </a:r>
            <a:r>
              <a:rPr lang="ru-RU" sz="2400" dirty="0"/>
              <a:t> </a:t>
            </a:r>
            <a:r>
              <a:rPr lang="ru-RU" sz="2400" dirty="0" err="1"/>
              <a:t>дослідницьких</a:t>
            </a:r>
            <a:r>
              <a:rPr lang="ru-RU" sz="2400" dirty="0"/>
              <a:t> </a:t>
            </a:r>
            <a:r>
              <a:rPr lang="ru-RU" sz="2400" dirty="0" err="1"/>
              <a:t>умінь</a:t>
            </a:r>
            <a:r>
              <a:rPr lang="ru-RU" sz="2400" dirty="0"/>
              <a:t> за </a:t>
            </a:r>
            <a:r>
              <a:rPr lang="ru-RU" sz="2400" dirty="0" err="1"/>
              <a:t>допомогою</a:t>
            </a:r>
            <a:r>
              <a:rPr lang="ru-RU" sz="2400" dirty="0"/>
              <a:t> методу </a:t>
            </a:r>
            <a:r>
              <a:rPr lang="ru-RU" sz="2400" dirty="0" err="1"/>
              <a:t>проектів</a:t>
            </a:r>
            <a:r>
              <a:rPr lang="ru-RU" sz="2400" dirty="0"/>
              <a:t>. </a:t>
            </a:r>
          </a:p>
          <a:p>
            <a:pPr marL="114300" indent="0">
              <a:buNone/>
            </a:pPr>
            <a:r>
              <a:rPr lang="ru-RU" sz="2400" b="1" dirty="0"/>
              <a:t>Практична </a:t>
            </a:r>
            <a:r>
              <a:rPr lang="ru-RU" sz="2400" b="1" dirty="0" err="1"/>
              <a:t>значущість</a:t>
            </a:r>
            <a:r>
              <a:rPr lang="ru-RU" sz="2400" b="1" dirty="0"/>
              <a:t>: </a:t>
            </a:r>
            <a:r>
              <a:rPr lang="ru-RU" sz="2400" dirty="0" err="1"/>
              <a:t>Розроблено</a:t>
            </a:r>
            <a:r>
              <a:rPr lang="ru-RU" sz="2400" dirty="0"/>
              <a:t> і </a:t>
            </a:r>
            <a:r>
              <a:rPr lang="ru-RU" sz="2400" dirty="0" err="1"/>
              <a:t>упроваджено</a:t>
            </a:r>
            <a:r>
              <a:rPr lang="ru-RU" sz="2400" dirty="0"/>
              <a:t> </a:t>
            </a:r>
            <a:r>
              <a:rPr lang="ru-RU" sz="2400" dirty="0" err="1"/>
              <a:t>методичні</a:t>
            </a:r>
            <a:r>
              <a:rPr lang="ru-RU" sz="2400" dirty="0"/>
              <a:t> </a:t>
            </a:r>
            <a:r>
              <a:rPr lang="ru-RU" sz="2400" dirty="0" err="1"/>
              <a:t>матеріали</a:t>
            </a:r>
            <a:r>
              <a:rPr lang="ru-RU" sz="2400" dirty="0"/>
              <a:t>, </a:t>
            </a:r>
            <a:r>
              <a:rPr lang="ru-RU" sz="2400" dirty="0" err="1"/>
              <a:t>що</a:t>
            </a:r>
            <a:r>
              <a:rPr lang="ru-RU" sz="2400" dirty="0"/>
              <a:t> </a:t>
            </a:r>
            <a:r>
              <a:rPr lang="ru-RU" sz="2400" dirty="0" err="1"/>
              <a:t>сприяють</a:t>
            </a:r>
            <a:r>
              <a:rPr lang="ru-RU" sz="2400" dirty="0"/>
              <a:t> </a:t>
            </a:r>
            <a:r>
              <a:rPr lang="ru-RU" sz="2400" dirty="0" err="1"/>
              <a:t>розвитку</a:t>
            </a:r>
            <a:r>
              <a:rPr lang="ru-RU" sz="2400" dirty="0"/>
              <a:t> </a:t>
            </a:r>
            <a:r>
              <a:rPr lang="ru-RU" sz="2400" dirty="0" err="1"/>
              <a:t>дослідницьких</a:t>
            </a:r>
            <a:r>
              <a:rPr lang="ru-RU" sz="2400" dirty="0"/>
              <a:t> </a:t>
            </a:r>
            <a:r>
              <a:rPr lang="ru-RU" sz="2400" dirty="0" err="1"/>
              <a:t>умінь</a:t>
            </a:r>
            <a:r>
              <a:rPr lang="ru-RU" sz="2400" dirty="0"/>
              <a:t> </a:t>
            </a:r>
            <a:r>
              <a:rPr lang="ru-RU" sz="2400" dirty="0" err="1"/>
              <a:t>учнів</a:t>
            </a:r>
            <a:r>
              <a:rPr lang="ru-RU" sz="2400" dirty="0"/>
              <a:t> </a:t>
            </a:r>
            <a:r>
              <a:rPr lang="ru-RU" sz="2400" dirty="0" err="1"/>
              <a:t>старшої</a:t>
            </a:r>
            <a:r>
              <a:rPr lang="ru-RU" sz="2400" dirty="0"/>
              <a:t> </a:t>
            </a:r>
            <a:r>
              <a:rPr lang="ru-RU" sz="2400" dirty="0" err="1"/>
              <a:t>школи</a:t>
            </a:r>
            <a:r>
              <a:rPr lang="ru-RU" sz="2400" dirty="0"/>
              <a:t> в </a:t>
            </a:r>
            <a:r>
              <a:rPr lang="ru-RU" sz="2400" dirty="0" err="1"/>
              <a:t>навчанні</a:t>
            </a:r>
            <a:r>
              <a:rPr lang="ru-RU" sz="2400" dirty="0"/>
              <a:t> </a:t>
            </a:r>
            <a:r>
              <a:rPr lang="ru-RU" sz="2400" dirty="0" err="1"/>
              <a:t>природничих</a:t>
            </a:r>
            <a:r>
              <a:rPr lang="ru-RU" sz="2400" dirty="0"/>
              <a:t> наук за методом </a:t>
            </a:r>
            <a:r>
              <a:rPr lang="ru-RU" sz="2400" dirty="0" err="1"/>
              <a:t>проектів</a:t>
            </a:r>
            <a:r>
              <a:rPr lang="ru-RU" sz="2400" dirty="0"/>
              <a:t> за темами: тема уроку «</a:t>
            </a:r>
            <a:r>
              <a:rPr lang="ru-RU" sz="2400" dirty="0" err="1"/>
              <a:t>Внутрішня</a:t>
            </a:r>
            <a:r>
              <a:rPr lang="ru-RU" sz="2400" dirty="0"/>
              <a:t> </a:t>
            </a:r>
            <a:r>
              <a:rPr lang="ru-RU" sz="2400" dirty="0" err="1"/>
              <a:t>енергія</a:t>
            </a:r>
            <a:r>
              <a:rPr lang="ru-RU" sz="2400" dirty="0"/>
              <a:t> </a:t>
            </a:r>
            <a:r>
              <a:rPr lang="ru-RU" sz="2400" dirty="0" err="1"/>
              <a:t>тіл</a:t>
            </a:r>
            <a:r>
              <a:rPr lang="ru-RU" sz="2400" dirty="0"/>
              <a:t>. </a:t>
            </a:r>
            <a:r>
              <a:rPr lang="ru-RU" sz="2400" dirty="0" err="1"/>
              <a:t>Кількість</a:t>
            </a:r>
            <a:r>
              <a:rPr lang="ru-RU" sz="2400" dirty="0"/>
              <a:t> </a:t>
            </a:r>
            <a:r>
              <a:rPr lang="ru-RU" sz="2400" dirty="0" err="1"/>
              <a:t>теплоти</a:t>
            </a:r>
            <a:r>
              <a:rPr lang="ru-RU" sz="2400" dirty="0"/>
              <a:t>. Робота </a:t>
            </a:r>
            <a:r>
              <a:rPr lang="ru-RU" sz="2400" dirty="0" err="1"/>
              <a:t>термодинамічного</a:t>
            </a:r>
            <a:r>
              <a:rPr lang="ru-RU" sz="2400" dirty="0"/>
              <a:t> </a:t>
            </a:r>
            <a:r>
              <a:rPr lang="ru-RU" sz="2400" dirty="0" err="1"/>
              <a:t>процесу</a:t>
            </a:r>
            <a:r>
              <a:rPr lang="ru-RU" sz="2400" dirty="0"/>
              <a:t>», проект «Секрет термосу», тема уроку «</a:t>
            </a:r>
            <a:r>
              <a:rPr lang="ru-RU" sz="2400" dirty="0" err="1"/>
              <a:t>Жири</a:t>
            </a:r>
            <a:r>
              <a:rPr lang="ru-RU" sz="2400" dirty="0"/>
              <a:t> як </a:t>
            </a:r>
            <a:r>
              <a:rPr lang="ru-RU" sz="2400" dirty="0" err="1"/>
              <a:t>представники</a:t>
            </a:r>
            <a:r>
              <a:rPr lang="ru-RU" sz="2400" dirty="0"/>
              <a:t> </a:t>
            </a:r>
            <a:r>
              <a:rPr lang="ru-RU" sz="2400" dirty="0" err="1"/>
              <a:t>естерів</a:t>
            </a:r>
            <a:r>
              <a:rPr lang="ru-RU" sz="2400" dirty="0"/>
              <a:t>. </a:t>
            </a:r>
            <a:r>
              <a:rPr lang="ru-RU" sz="2400" dirty="0" err="1"/>
              <a:t>Класифікація</a:t>
            </a:r>
            <a:r>
              <a:rPr lang="ru-RU" sz="2400" dirty="0"/>
              <a:t> </a:t>
            </a:r>
            <a:r>
              <a:rPr lang="ru-RU" sz="2400" dirty="0" err="1"/>
              <a:t>жирів</a:t>
            </a:r>
            <a:r>
              <a:rPr lang="ru-RU" sz="2400" dirty="0"/>
              <a:t>, </a:t>
            </a:r>
            <a:r>
              <a:rPr lang="ru-RU" sz="2400" dirty="0" err="1"/>
              <a:t>їх</a:t>
            </a:r>
            <a:r>
              <a:rPr lang="ru-RU" sz="2400" dirty="0"/>
              <a:t> </a:t>
            </a:r>
            <a:r>
              <a:rPr lang="ru-RU" sz="2400" dirty="0" err="1"/>
              <a:t>властивості</a:t>
            </a:r>
            <a:r>
              <a:rPr lang="ru-RU" sz="2400" dirty="0"/>
              <a:t>», проект «Шоколад: шкода </a:t>
            </a:r>
            <a:r>
              <a:rPr lang="ru-RU" sz="2400" dirty="0" err="1"/>
              <a:t>чи</a:t>
            </a:r>
            <a:r>
              <a:rPr lang="ru-RU" sz="2400" dirty="0"/>
              <a:t> </a:t>
            </a:r>
            <a:r>
              <a:rPr lang="ru-RU" sz="2400" dirty="0" err="1"/>
              <a:t>користь</a:t>
            </a:r>
            <a:r>
              <a:rPr lang="ru-RU" sz="2400" dirty="0"/>
              <a:t>?», тема уроку «</a:t>
            </a:r>
            <a:r>
              <a:rPr lang="ru-RU" sz="2400" dirty="0" err="1"/>
              <a:t>Організація</a:t>
            </a:r>
            <a:r>
              <a:rPr lang="ru-RU" sz="2400" dirty="0"/>
              <a:t> </a:t>
            </a:r>
            <a:r>
              <a:rPr lang="ru-RU" sz="2400" dirty="0" err="1"/>
              <a:t>спадкового</a:t>
            </a:r>
            <a:r>
              <a:rPr lang="ru-RU" sz="2400" dirty="0"/>
              <a:t> </a:t>
            </a:r>
            <a:r>
              <a:rPr lang="ru-RU" sz="2400" dirty="0" err="1"/>
              <a:t>матеріалу</a:t>
            </a:r>
            <a:r>
              <a:rPr lang="ru-RU" sz="2400" dirty="0"/>
              <a:t> </a:t>
            </a:r>
            <a:r>
              <a:rPr lang="ru-RU" sz="2400" dirty="0" err="1"/>
              <a:t>еукаріотичної</a:t>
            </a:r>
            <a:r>
              <a:rPr lang="ru-RU" sz="2400" dirty="0"/>
              <a:t> </a:t>
            </a:r>
            <a:r>
              <a:rPr lang="ru-RU" sz="2400" dirty="0" err="1"/>
              <a:t>клітини</a:t>
            </a:r>
            <a:r>
              <a:rPr lang="ru-RU" sz="2400" dirty="0"/>
              <a:t> та </a:t>
            </a:r>
            <a:r>
              <a:rPr lang="ru-RU" sz="2400" dirty="0" err="1"/>
              <a:t>його</a:t>
            </a:r>
            <a:r>
              <a:rPr lang="ru-RU" sz="2400" dirty="0"/>
              <a:t> </a:t>
            </a:r>
            <a:r>
              <a:rPr lang="ru-RU" sz="2400" dirty="0" err="1"/>
              <a:t>реалізація</a:t>
            </a:r>
            <a:r>
              <a:rPr lang="ru-RU" sz="2400" dirty="0"/>
              <a:t>. </a:t>
            </a:r>
            <a:r>
              <a:rPr lang="ru-RU" sz="2400" dirty="0" err="1"/>
              <a:t>Гени</a:t>
            </a:r>
            <a:r>
              <a:rPr lang="ru-RU" sz="2400" dirty="0"/>
              <a:t> </a:t>
            </a:r>
            <a:r>
              <a:rPr lang="ru-RU" sz="2400" dirty="0" err="1"/>
              <a:t>структурні</a:t>
            </a:r>
            <a:r>
              <a:rPr lang="ru-RU" sz="2400" dirty="0"/>
              <a:t> та </a:t>
            </a:r>
            <a:r>
              <a:rPr lang="ru-RU" sz="2400" dirty="0" err="1"/>
              <a:t>регуляторні</a:t>
            </a:r>
            <a:r>
              <a:rPr lang="ru-RU" sz="2400" dirty="0"/>
              <a:t>», проект «Генетика та </a:t>
            </a:r>
            <a:r>
              <a:rPr lang="ru-RU" sz="2400" dirty="0" err="1"/>
              <a:t>її</a:t>
            </a:r>
            <a:r>
              <a:rPr lang="ru-RU" sz="2400" dirty="0"/>
              <a:t> </a:t>
            </a:r>
            <a:r>
              <a:rPr lang="ru-RU" sz="2400" dirty="0" err="1"/>
              <a:t>методи</a:t>
            </a:r>
            <a:r>
              <a:rPr lang="ru-RU" sz="2400" dirty="0"/>
              <a:t>» для 10 </a:t>
            </a:r>
            <a:r>
              <a:rPr lang="ru-RU" sz="2400" dirty="0" err="1"/>
              <a:t>класів</a:t>
            </a:r>
            <a:r>
              <a:rPr lang="ru-RU" sz="2400" dirty="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668" y="2924943"/>
            <a:ext cx="2004732" cy="212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020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19256" cy="936104"/>
          </a:xfrm>
        </p:spPr>
        <p:txBody>
          <a:bodyPr>
            <a:noAutofit/>
          </a:bodyPr>
          <a:lstStyle/>
          <a:p>
            <a:r>
              <a:rPr lang="ru-RU" sz="2800" b="1" dirty="0" err="1" smtClean="0"/>
              <a:t>Розділ</a:t>
            </a:r>
            <a:r>
              <a:rPr lang="ru-RU" sz="2800" b="1" dirty="0" smtClean="0"/>
              <a:t> </a:t>
            </a:r>
            <a:r>
              <a:rPr lang="en-US" sz="2800" b="1" dirty="0" smtClean="0"/>
              <a:t>I</a:t>
            </a:r>
            <a:endParaRPr lang="ru-RU" sz="2800" b="1" dirty="0"/>
          </a:p>
        </p:txBody>
      </p:sp>
      <p:sp>
        <p:nvSpPr>
          <p:cNvPr id="3" name="Объект 2"/>
          <p:cNvSpPr>
            <a:spLocks noGrp="1"/>
          </p:cNvSpPr>
          <p:nvPr>
            <p:ph idx="1"/>
          </p:nvPr>
        </p:nvSpPr>
        <p:spPr>
          <a:xfrm>
            <a:off x="457200" y="1268760"/>
            <a:ext cx="5410944" cy="5112568"/>
          </a:xfrm>
        </p:spPr>
        <p:txBody>
          <a:bodyPr/>
          <a:lstStyle/>
          <a:p>
            <a:pPr marL="0" indent="0">
              <a:buNone/>
            </a:pPr>
            <a:r>
              <a:rPr lang="uk-UA" dirty="0"/>
              <a:t>У першому розділі представлені основні поняття про дослідницькі уміння учнів у навчанні природничих наук. </a:t>
            </a:r>
            <a:endParaRPr lang="ru-RU" dirty="0"/>
          </a:p>
        </p:txBody>
      </p:sp>
      <p:sp>
        <p:nvSpPr>
          <p:cNvPr id="4" name="AutoShape 2" descr="Школа, Учеба, Ученики, Учителя, Знания - School - Free Transparen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492896"/>
            <a:ext cx="3528392" cy="367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933056"/>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55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620688"/>
            <a:ext cx="7620000" cy="5780112"/>
          </a:xfrm>
        </p:spPr>
        <p:txBody>
          <a:bodyPr>
            <a:normAutofit/>
          </a:bodyPr>
          <a:lstStyle/>
          <a:p>
            <a:pPr marL="114300" indent="0">
              <a:buNone/>
            </a:pPr>
            <a:r>
              <a:rPr lang="uk-UA" sz="2000" dirty="0"/>
              <a:t>Розвиток творчих здібностей школярів ґрунтується на продуктивній взаємодії закладів загальної освіти, позашкільних та </a:t>
            </a:r>
            <a:r>
              <a:rPr lang="uk-UA" sz="2000" dirty="0" smtClean="0"/>
              <a:t> вищих </a:t>
            </a:r>
            <a:r>
              <a:rPr lang="uk-UA" sz="2000"/>
              <a:t>закладів </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601905694"/>
              </p:ext>
            </p:extLst>
          </p:nvPr>
        </p:nvGraphicFramePr>
        <p:xfrm>
          <a:off x="1317183" y="2611140"/>
          <a:ext cx="6077585" cy="4160520"/>
        </p:xfrm>
        <a:graphic>
          <a:graphicData uri="http://schemas.openxmlformats.org/drawingml/2006/table">
            <a:tbl>
              <a:tblPr firstRow="1" firstCol="1" bandRow="1" bandCol="1">
                <a:tableStyleId>{5C22544A-7EE6-4342-B048-85BDC9FD1C3A}</a:tableStyleId>
              </a:tblPr>
              <a:tblGrid>
                <a:gridCol w="2025650"/>
                <a:gridCol w="2025650"/>
                <a:gridCol w="2026285"/>
              </a:tblGrid>
              <a:tr h="0">
                <a:tc>
                  <a:txBody>
                    <a:bodyPr/>
                    <a:lstStyle/>
                    <a:p>
                      <a:pPr algn="ctr">
                        <a:lnSpc>
                          <a:spcPct val="150000"/>
                        </a:lnSpc>
                        <a:spcAft>
                          <a:spcPts val="0"/>
                        </a:spcAft>
                      </a:pPr>
                      <a:r>
                        <a:rPr lang="uk-UA" sz="1400" dirty="0">
                          <a:effectLst/>
                        </a:rPr>
                        <a:t>Заклади загальної середньої освіти</a:t>
                      </a:r>
                      <a:endParaRPr lang="ru-RU" sz="1100" dirty="0">
                        <a:effectLst/>
                        <a:latin typeface="Times New Roman"/>
                        <a:ea typeface="Calibri"/>
                      </a:endParaRPr>
                    </a:p>
                  </a:txBody>
                  <a:tcPr marL="68580" marR="68580" marT="0" marB="0"/>
                </a:tc>
                <a:tc>
                  <a:txBody>
                    <a:bodyPr/>
                    <a:lstStyle/>
                    <a:p>
                      <a:pPr algn="ctr">
                        <a:lnSpc>
                          <a:spcPct val="150000"/>
                        </a:lnSpc>
                        <a:spcAft>
                          <a:spcPts val="0"/>
                        </a:spcAft>
                      </a:pPr>
                      <a:r>
                        <a:rPr lang="uk-UA" sz="1400">
                          <a:effectLst/>
                        </a:rPr>
                        <a:t>Позашкільні заклади освіти </a:t>
                      </a:r>
                      <a:endParaRPr lang="ru-RU" sz="1100">
                        <a:effectLst/>
                        <a:latin typeface="Times New Roman"/>
                        <a:ea typeface="Calibri"/>
                      </a:endParaRPr>
                    </a:p>
                  </a:txBody>
                  <a:tcPr marL="68580" marR="68580" marT="0" marB="0"/>
                </a:tc>
                <a:tc>
                  <a:txBody>
                    <a:bodyPr/>
                    <a:lstStyle/>
                    <a:p>
                      <a:pPr algn="ctr">
                        <a:lnSpc>
                          <a:spcPct val="150000"/>
                        </a:lnSpc>
                        <a:spcAft>
                          <a:spcPts val="0"/>
                        </a:spcAft>
                      </a:pPr>
                      <a:r>
                        <a:rPr lang="uk-UA" sz="1400">
                          <a:effectLst/>
                        </a:rPr>
                        <a:t>Заклади вищої освіти</a:t>
                      </a:r>
                      <a:endParaRPr lang="ru-RU" sz="1100">
                        <a:effectLst/>
                        <a:latin typeface="Times New Roman"/>
                        <a:ea typeface="Calibri"/>
                      </a:endParaRPr>
                    </a:p>
                  </a:txBody>
                  <a:tcPr marL="68580" marR="68580" marT="0" marB="0"/>
                </a:tc>
              </a:tr>
              <a:tr h="0">
                <a:tc gridSpan="3">
                  <a:txBody>
                    <a:bodyPr/>
                    <a:lstStyle/>
                    <a:p>
                      <a:pPr algn="ctr">
                        <a:lnSpc>
                          <a:spcPct val="150000"/>
                        </a:lnSpc>
                        <a:spcAft>
                          <a:spcPts val="0"/>
                        </a:spcAft>
                      </a:pPr>
                      <a:r>
                        <a:rPr lang="uk-UA" sz="1400" u="sng" dirty="0">
                          <a:effectLst/>
                        </a:rPr>
                        <a:t>Мотивація</a:t>
                      </a:r>
                      <a:endParaRPr lang="ru-RU" sz="1100" dirty="0">
                        <a:effectLst/>
                      </a:endParaRPr>
                    </a:p>
                    <a:p>
                      <a:pPr algn="ctr">
                        <a:lnSpc>
                          <a:spcPct val="150000"/>
                        </a:lnSpc>
                        <a:spcAft>
                          <a:spcPts val="0"/>
                        </a:spcAft>
                      </a:pPr>
                      <a:r>
                        <a:rPr lang="uk-UA" sz="1400" dirty="0">
                          <a:effectLst/>
                        </a:rPr>
                        <a:t>навчально-пізнавальної та пошуково-дослідницької діяльності</a:t>
                      </a:r>
                      <a:endParaRPr lang="ru-RU" sz="1100" dirty="0">
                        <a:effectLst/>
                        <a:latin typeface="Times New Roman"/>
                        <a:ea typeface="Calibri"/>
                      </a:endParaRPr>
                    </a:p>
                  </a:txBody>
                  <a:tcPr marL="68580" marR="68580" marT="0" marB="0"/>
                </a:tc>
                <a:tc hMerge="1">
                  <a:txBody>
                    <a:bodyPr/>
                    <a:lstStyle/>
                    <a:p>
                      <a:endParaRPr lang="ru-RU"/>
                    </a:p>
                  </a:txBody>
                  <a:tcPr/>
                </a:tc>
                <a:tc hMerge="1">
                  <a:txBody>
                    <a:bodyPr/>
                    <a:lstStyle/>
                    <a:p>
                      <a:endParaRPr lang="ru-RU"/>
                    </a:p>
                  </a:txBody>
                  <a:tcPr/>
                </a:tc>
              </a:tr>
              <a:tr h="0">
                <a:tc gridSpan="3">
                  <a:txBody>
                    <a:bodyPr/>
                    <a:lstStyle/>
                    <a:p>
                      <a:pPr algn="ctr">
                        <a:lnSpc>
                          <a:spcPct val="150000"/>
                        </a:lnSpc>
                        <a:spcAft>
                          <a:spcPts val="0"/>
                        </a:spcAft>
                      </a:pPr>
                      <a:r>
                        <a:rPr lang="uk-UA" sz="1400" u="sng">
                          <a:effectLst/>
                        </a:rPr>
                        <a:t>Освітня  система «Мала академія наук України»</a:t>
                      </a:r>
                      <a:endParaRPr lang="ru-RU" sz="1100">
                        <a:effectLst/>
                      </a:endParaRPr>
                    </a:p>
                    <a:p>
                      <a:pPr algn="ctr">
                        <a:lnSpc>
                          <a:spcPct val="150000"/>
                        </a:lnSpc>
                        <a:spcAft>
                          <a:spcPts val="0"/>
                        </a:spcAft>
                      </a:pPr>
                      <a:r>
                        <a:rPr lang="uk-UA" sz="1400">
                          <a:effectLst/>
                        </a:rPr>
                        <a:t>- розширення базових шкільних знань з відповідних освітніх напрямків;</a:t>
                      </a:r>
                      <a:endParaRPr lang="ru-RU" sz="1100">
                        <a:effectLst/>
                      </a:endParaRPr>
                    </a:p>
                    <a:p>
                      <a:pPr algn="ctr">
                        <a:lnSpc>
                          <a:spcPct val="150000"/>
                        </a:lnSpc>
                        <a:spcAft>
                          <a:spcPts val="0"/>
                        </a:spcAft>
                      </a:pPr>
                      <a:r>
                        <a:rPr lang="uk-UA" sz="1400">
                          <a:effectLst/>
                        </a:rPr>
                        <a:t>- розвиток системи знань, відповідної обраному напрямку пошуково-дослідницької роботи</a:t>
                      </a:r>
                      <a:endParaRPr lang="ru-RU" sz="1100">
                        <a:effectLst/>
                        <a:latin typeface="Times New Roman"/>
                        <a:ea typeface="Calibri"/>
                      </a:endParaRPr>
                    </a:p>
                  </a:txBody>
                  <a:tcPr marL="68580" marR="68580" marT="0" marB="0"/>
                </a:tc>
                <a:tc hMerge="1">
                  <a:txBody>
                    <a:bodyPr/>
                    <a:lstStyle/>
                    <a:p>
                      <a:endParaRPr lang="ru-RU"/>
                    </a:p>
                  </a:txBody>
                  <a:tcPr/>
                </a:tc>
                <a:tc hMerge="1">
                  <a:txBody>
                    <a:bodyPr/>
                    <a:lstStyle/>
                    <a:p>
                      <a:endParaRPr lang="ru-RU"/>
                    </a:p>
                  </a:txBody>
                  <a:tcPr/>
                </a:tc>
              </a:tr>
              <a:tr h="0">
                <a:tc gridSpan="3">
                  <a:txBody>
                    <a:bodyPr/>
                    <a:lstStyle/>
                    <a:p>
                      <a:pPr algn="ctr">
                        <a:lnSpc>
                          <a:spcPct val="150000"/>
                        </a:lnSpc>
                        <a:spcAft>
                          <a:spcPts val="0"/>
                        </a:spcAft>
                      </a:pPr>
                      <a:r>
                        <a:rPr lang="uk-UA" sz="1400">
                          <a:effectLst/>
                        </a:rPr>
                        <a:t>Розширення поля навчально-творчої діяльності</a:t>
                      </a:r>
                      <a:endParaRPr lang="ru-RU" sz="1100">
                        <a:effectLst/>
                        <a:latin typeface="Times New Roman"/>
                        <a:ea typeface="Calibri"/>
                      </a:endParaRPr>
                    </a:p>
                  </a:txBody>
                  <a:tcPr marL="68580" marR="68580" marT="0" marB="0"/>
                </a:tc>
                <a:tc hMerge="1">
                  <a:txBody>
                    <a:bodyPr/>
                    <a:lstStyle/>
                    <a:p>
                      <a:endParaRPr lang="ru-RU"/>
                    </a:p>
                  </a:txBody>
                  <a:tcPr/>
                </a:tc>
                <a:tc hMerge="1">
                  <a:txBody>
                    <a:bodyPr/>
                    <a:lstStyle/>
                    <a:p>
                      <a:endParaRPr lang="ru-RU"/>
                    </a:p>
                  </a:txBody>
                  <a:tcPr/>
                </a:tc>
              </a:tr>
              <a:tr h="0">
                <a:tc gridSpan="3">
                  <a:txBody>
                    <a:bodyPr/>
                    <a:lstStyle/>
                    <a:p>
                      <a:pPr algn="ctr">
                        <a:lnSpc>
                          <a:spcPct val="150000"/>
                        </a:lnSpc>
                        <a:spcAft>
                          <a:spcPts val="0"/>
                        </a:spcAft>
                      </a:pPr>
                      <a:r>
                        <a:rPr lang="uk-UA" sz="1400">
                          <a:effectLst/>
                        </a:rPr>
                        <a:t>Залучення до пошуково-дослідницької діяльності</a:t>
                      </a:r>
                      <a:endParaRPr lang="ru-RU" sz="1100">
                        <a:effectLst/>
                        <a:latin typeface="Times New Roman"/>
                        <a:ea typeface="Calibri"/>
                      </a:endParaRPr>
                    </a:p>
                  </a:txBody>
                  <a:tcPr marL="68580" marR="68580" marT="0" marB="0"/>
                </a:tc>
                <a:tc hMerge="1">
                  <a:txBody>
                    <a:bodyPr/>
                    <a:lstStyle/>
                    <a:p>
                      <a:endParaRPr lang="ru-RU"/>
                    </a:p>
                  </a:txBody>
                  <a:tcPr/>
                </a:tc>
                <a:tc hMerge="1">
                  <a:txBody>
                    <a:bodyPr/>
                    <a:lstStyle/>
                    <a:p>
                      <a:endParaRPr lang="ru-RU"/>
                    </a:p>
                  </a:txBody>
                  <a:tcPr/>
                </a:tc>
              </a:tr>
              <a:tr h="0">
                <a:tc gridSpan="3">
                  <a:txBody>
                    <a:bodyPr/>
                    <a:lstStyle/>
                    <a:p>
                      <a:pPr algn="ctr">
                        <a:lnSpc>
                          <a:spcPct val="150000"/>
                        </a:lnSpc>
                        <a:spcAft>
                          <a:spcPts val="0"/>
                        </a:spcAft>
                      </a:pPr>
                      <a:r>
                        <a:rPr lang="uk-UA" sz="1400">
                          <a:effectLst/>
                        </a:rPr>
                        <a:t>Розвиток практичних вмінь та навичок пошуково-дослідницької діяльності</a:t>
                      </a:r>
                      <a:endParaRPr lang="ru-RU" sz="1100">
                        <a:effectLst/>
                        <a:latin typeface="Times New Roman"/>
                        <a:ea typeface="Calibri"/>
                      </a:endParaRPr>
                    </a:p>
                  </a:txBody>
                  <a:tcPr marL="68580" marR="68580" marT="0" marB="0"/>
                </a:tc>
                <a:tc hMerge="1">
                  <a:txBody>
                    <a:bodyPr/>
                    <a:lstStyle/>
                    <a:p>
                      <a:endParaRPr lang="ru-RU"/>
                    </a:p>
                  </a:txBody>
                  <a:tcPr/>
                </a:tc>
                <a:tc hMerge="1">
                  <a:txBody>
                    <a:bodyPr/>
                    <a:lstStyle/>
                    <a:p>
                      <a:endParaRPr lang="ru-RU"/>
                    </a:p>
                  </a:txBody>
                  <a:tcPr/>
                </a:tc>
              </a:tr>
              <a:tr h="0">
                <a:tc gridSpan="3">
                  <a:txBody>
                    <a:bodyPr/>
                    <a:lstStyle/>
                    <a:p>
                      <a:pPr algn="ctr">
                        <a:lnSpc>
                          <a:spcPct val="150000"/>
                        </a:lnSpc>
                        <a:spcAft>
                          <a:spcPts val="0"/>
                        </a:spcAft>
                      </a:pPr>
                      <a:r>
                        <a:rPr lang="uk-UA" sz="1400" dirty="0">
                          <a:effectLst/>
                        </a:rPr>
                        <a:t>Активне застосування учнями методів наукового дослідження в навчально-творчій та пошуково-дослідницькій діяльності</a:t>
                      </a:r>
                      <a:endParaRPr lang="ru-RU" sz="1100" dirty="0">
                        <a:effectLst/>
                        <a:latin typeface="Times New Roman"/>
                        <a:ea typeface="Calibri"/>
                      </a:endParaRPr>
                    </a:p>
                  </a:txBody>
                  <a:tcPr marL="68580" marR="68580" marT="0" marB="0"/>
                </a:tc>
                <a:tc hMerge="1">
                  <a:txBody>
                    <a:bodyPr/>
                    <a:lstStyle/>
                    <a:p>
                      <a:endParaRPr lang="ru-RU"/>
                    </a:p>
                  </a:txBody>
                  <a:tcPr/>
                </a:tc>
                <a:tc hMerge="1">
                  <a:txBody>
                    <a:bodyPr/>
                    <a:lstStyle/>
                    <a:p>
                      <a:endParaRPr lang="ru-RU"/>
                    </a:p>
                  </a:txBody>
                  <a:tcPr/>
                </a:tc>
              </a:tr>
            </a:tbl>
          </a:graphicData>
        </a:graphic>
      </p:graphicFrame>
      <p:sp>
        <p:nvSpPr>
          <p:cNvPr id="5" name="Rectangle 1"/>
          <p:cNvSpPr>
            <a:spLocks noChangeArrowheads="1"/>
          </p:cNvSpPr>
          <p:nvPr/>
        </p:nvSpPr>
        <p:spPr bwMode="auto">
          <a:xfrm>
            <a:off x="467544" y="1687810"/>
            <a:ext cx="77768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1" i="0" u="none" strike="noStrike" cap="none" normalizeH="0" baseline="0" dirty="0" smtClean="0">
                <a:ln>
                  <a:noFill/>
                </a:ln>
                <a:solidFill>
                  <a:schemeClr val="tx1"/>
                </a:solidFill>
                <a:effectLst/>
                <a:ea typeface="Calibri" pitchFamily="34" charset="0"/>
                <a:cs typeface="Times New Roman" pitchFamily="18" charset="0"/>
              </a:rPr>
              <a:t>Організація роботи з розвитку творчих здібностей школярів у процесі навчально-пізнавальної та пошуково-дослідницької діяльності</a:t>
            </a:r>
            <a:endParaRPr kumimoji="0" lang="ru-RU" altLang="ru-RU"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9076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1066130"/>
          </a:xfrm>
        </p:spPr>
        <p:txBody>
          <a:bodyPr>
            <a:normAutofit/>
          </a:bodyPr>
          <a:lstStyle/>
          <a:p>
            <a:r>
              <a:rPr lang="uk-UA" sz="2800" b="1" dirty="0" smtClean="0"/>
              <a:t>Розділ </a:t>
            </a:r>
            <a:r>
              <a:rPr lang="en-US" sz="2800" b="1" dirty="0" smtClean="0"/>
              <a:t>II</a:t>
            </a:r>
            <a:endParaRPr lang="ru-RU" sz="2800" b="1" dirty="0"/>
          </a:p>
        </p:txBody>
      </p:sp>
      <p:sp>
        <p:nvSpPr>
          <p:cNvPr id="3" name="Объект 2"/>
          <p:cNvSpPr>
            <a:spLocks noGrp="1"/>
          </p:cNvSpPr>
          <p:nvPr>
            <p:ph idx="1"/>
          </p:nvPr>
        </p:nvSpPr>
        <p:spPr>
          <a:xfrm>
            <a:off x="539552" y="1700808"/>
            <a:ext cx="5112568" cy="5126163"/>
          </a:xfrm>
        </p:spPr>
        <p:txBody>
          <a:bodyPr/>
          <a:lstStyle/>
          <a:p>
            <a:pPr marL="0" indent="0">
              <a:buNone/>
            </a:pPr>
            <a:r>
              <a:rPr lang="ru-RU" dirty="0" err="1" smtClean="0"/>
              <a:t>Визначено</a:t>
            </a:r>
            <a:r>
              <a:rPr lang="ru-RU" dirty="0" smtClean="0"/>
              <a:t> </a:t>
            </a:r>
            <a:r>
              <a:rPr lang="ru-RU" dirty="0" err="1" smtClean="0"/>
              <a:t>шість</a:t>
            </a:r>
            <a:r>
              <a:rPr lang="ru-RU" dirty="0" smtClean="0"/>
              <a:t> </a:t>
            </a:r>
            <a:r>
              <a:rPr lang="ru-RU" dirty="0" err="1" smtClean="0"/>
              <a:t>етапів</a:t>
            </a:r>
            <a:r>
              <a:rPr lang="ru-RU" dirty="0" smtClean="0"/>
              <a:t> </a:t>
            </a:r>
            <a:r>
              <a:rPr lang="ru-RU" dirty="0" err="1" smtClean="0"/>
              <a:t>розроблення</a:t>
            </a:r>
            <a:r>
              <a:rPr lang="ru-RU" dirty="0" smtClean="0"/>
              <a:t> </a:t>
            </a:r>
            <a:r>
              <a:rPr lang="ru-RU" dirty="0" err="1" smtClean="0"/>
              <a:t>дослідницького</a:t>
            </a:r>
            <a:r>
              <a:rPr lang="ru-RU" dirty="0" smtClean="0"/>
              <a:t> </a:t>
            </a:r>
            <a:r>
              <a:rPr lang="ru-RU" dirty="0" err="1" smtClean="0"/>
              <a:t>завдання</a:t>
            </a:r>
            <a:r>
              <a:rPr lang="ru-RU" dirty="0" smtClean="0"/>
              <a:t> в межах </a:t>
            </a:r>
            <a:r>
              <a:rPr lang="ru-RU" dirty="0" err="1" smtClean="0"/>
              <a:t>навчального</a:t>
            </a:r>
            <a:r>
              <a:rPr lang="ru-RU" dirty="0" smtClean="0"/>
              <a:t> </a:t>
            </a:r>
            <a:r>
              <a:rPr lang="ru-RU" dirty="0" err="1" smtClean="0"/>
              <a:t>дослідницького</a:t>
            </a:r>
            <a:r>
              <a:rPr lang="ru-RU" dirty="0" smtClean="0"/>
              <a:t> проекту: </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4824"/>
            <a:ext cx="3273152" cy="436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50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706090"/>
          </a:xfrm>
        </p:spPr>
        <p:txBody>
          <a:bodyPr>
            <a:normAutofit/>
          </a:bodyPr>
          <a:lstStyle/>
          <a:p>
            <a:endParaRPr lang="ru-RU"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91833"/>
            <a:ext cx="7344816" cy="630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728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318</TotalTime>
  <Words>1116</Words>
  <Application>Microsoft Office PowerPoint</Application>
  <PresentationFormat>Экран (4:3)</PresentationFormat>
  <Paragraphs>109</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Соседство</vt:lpstr>
      <vt:lpstr>    «Розвиток дослідницьких умінь старшокласників у навчанні природничих наук» </vt:lpstr>
      <vt:lpstr>Презентация PowerPoint</vt:lpstr>
      <vt:lpstr>Презентация PowerPoint</vt:lpstr>
      <vt:lpstr>Завдання роботи </vt:lpstr>
      <vt:lpstr>Презентация PowerPoint</vt:lpstr>
      <vt:lpstr>Розділ I</vt:lpstr>
      <vt:lpstr>Презентация PowerPoint</vt:lpstr>
      <vt:lpstr>Розділ II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«Розвиток дослідницьких умінь старшокласників у навчанні природничих наук»</dc:title>
  <dc:creator>USER</dc:creator>
  <cp:lastModifiedBy>USER</cp:lastModifiedBy>
  <cp:revision>19</cp:revision>
  <dcterms:created xsi:type="dcterms:W3CDTF">2020-06-22T18:41:23Z</dcterms:created>
  <dcterms:modified xsi:type="dcterms:W3CDTF">2020-06-23T00:01:53Z</dcterms:modified>
</cp:coreProperties>
</file>