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73" r:id="rId3"/>
    <p:sldId id="274" r:id="rId4"/>
    <p:sldId id="257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75" d="100"/>
          <a:sy n="75" d="100"/>
        </p:scale>
        <p:origin x="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65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1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5653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777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0881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408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01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4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12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8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12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92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9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04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78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89232-C832-4DF2-B98A-760D6A4AB4A4}" type="datetimeFigureOut">
              <a:rPr lang="ru-RU" smtClean="0"/>
              <a:t>23.06.2020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C6F5A5-C8E0-43DA-9A34-2690125B7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8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81199" y="1539482"/>
            <a:ext cx="105021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експериментаторських умінь старшокласників у навчанні природничих наук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32182" y="289604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014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науки)»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732182" y="447630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Подопригора Н.В.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д.пед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н., доцент, завідувач кафедри природничих наук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їхнього навчання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25248" y="6073269"/>
            <a:ext cx="3212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Кропивницький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32182" y="3791128"/>
            <a:ext cx="58619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студентка 2 курсу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ПН18М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32182" y="4117482"/>
            <a:ext cx="2200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Балинська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Н.В.</a:t>
            </a:r>
          </a:p>
        </p:txBody>
      </p:sp>
    </p:spTree>
    <p:extLst>
      <p:ext uri="{BB962C8B-B14F-4D97-AF65-F5344CB8AC3E}">
        <p14:creationId xmlns:p14="http://schemas.microsoft.com/office/powerpoint/2010/main" val="249628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9588" y="1402140"/>
            <a:ext cx="99104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другому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обрахована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уроках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результататими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0770" y="4756150"/>
            <a:ext cx="20193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32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68071" y="1632099"/>
            <a:ext cx="81265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665364"/>
              </p:ext>
            </p:extLst>
          </p:nvPr>
        </p:nvGraphicFramePr>
        <p:xfrm>
          <a:off x="1521760" y="1072608"/>
          <a:ext cx="9619128" cy="56298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4782">
                  <a:extLst>
                    <a:ext uri="{9D8B030D-6E8A-4147-A177-3AD203B41FA5}">
                      <a16:colId xmlns:a16="http://schemas.microsoft.com/office/drawing/2014/main" val="3805767908"/>
                    </a:ext>
                  </a:extLst>
                </a:gridCol>
                <a:gridCol w="2404782">
                  <a:extLst>
                    <a:ext uri="{9D8B030D-6E8A-4147-A177-3AD203B41FA5}">
                      <a16:colId xmlns:a16="http://schemas.microsoft.com/office/drawing/2014/main" val="3938657299"/>
                    </a:ext>
                  </a:extLst>
                </a:gridCol>
                <a:gridCol w="2404782">
                  <a:extLst>
                    <a:ext uri="{9D8B030D-6E8A-4147-A177-3AD203B41FA5}">
                      <a16:colId xmlns:a16="http://schemas.microsoft.com/office/drawing/2014/main" val="2358174189"/>
                    </a:ext>
                  </a:extLst>
                </a:gridCol>
                <a:gridCol w="2404782">
                  <a:extLst>
                    <a:ext uri="{9D8B030D-6E8A-4147-A177-3AD203B41FA5}">
                      <a16:colId xmlns:a16="http://schemas.microsoft.com/office/drawing/2014/main" val="2781316531"/>
                    </a:ext>
                  </a:extLst>
                </a:gridCol>
              </a:tblGrid>
              <a:tr h="1934122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Компоненти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Рівні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досягнень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учнів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експериментаторських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умінь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922504"/>
                  </a:ext>
                </a:extLst>
              </a:tr>
              <a:tr h="847178">
                <a:tc rowSpan="4"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Мотиваційний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цікавість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122265"/>
                  </a:ext>
                </a:extLst>
              </a:tr>
              <a:tr h="447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Допитливість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717687"/>
                  </a:ext>
                </a:extLst>
              </a:tr>
              <a:tr h="399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Цікавість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647305"/>
                  </a:ext>
                </a:extLst>
              </a:tr>
              <a:tr h="19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Постійна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цікавість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інтерес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робіт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472608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98577" y="241611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91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51432"/>
              </p:ext>
            </p:extLst>
          </p:nvPr>
        </p:nvGraphicFramePr>
        <p:xfrm>
          <a:off x="2031998" y="719666"/>
          <a:ext cx="9586260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6565">
                  <a:extLst>
                    <a:ext uri="{9D8B030D-6E8A-4147-A177-3AD203B41FA5}">
                      <a16:colId xmlns:a16="http://schemas.microsoft.com/office/drawing/2014/main" val="2914822235"/>
                    </a:ext>
                  </a:extLst>
                </a:gridCol>
                <a:gridCol w="2396565">
                  <a:extLst>
                    <a:ext uri="{9D8B030D-6E8A-4147-A177-3AD203B41FA5}">
                      <a16:colId xmlns:a16="http://schemas.microsoft.com/office/drawing/2014/main" val="571576668"/>
                    </a:ext>
                  </a:extLst>
                </a:gridCol>
                <a:gridCol w="2396565">
                  <a:extLst>
                    <a:ext uri="{9D8B030D-6E8A-4147-A177-3AD203B41FA5}">
                      <a16:colId xmlns:a16="http://schemas.microsoft.com/office/drawing/2014/main" val="490344898"/>
                    </a:ext>
                  </a:extLst>
                </a:gridCol>
                <a:gridCol w="2396565">
                  <a:extLst>
                    <a:ext uri="{9D8B030D-6E8A-4147-A177-3AD203B41FA5}">
                      <a16:colId xmlns:a16="http://schemas.microsoft.com/office/drawing/2014/main" val="3795824011"/>
                    </a:ext>
                  </a:extLst>
                </a:gridCol>
              </a:tblGrid>
              <a:tr h="463675">
                <a:tc rowSpan="4"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Діяльнісний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виражена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68798"/>
                  </a:ext>
                </a:extLst>
              </a:tr>
              <a:tr h="537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постійна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51084"/>
                  </a:ext>
                </a:extLst>
              </a:tr>
              <a:tr h="470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Постійна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484543"/>
                  </a:ext>
                </a:extLst>
              </a:tr>
              <a:tr h="282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Постійна діяльність та систематичність у виконанні робіт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93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24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944991"/>
              </p:ext>
            </p:extLst>
          </p:nvPr>
        </p:nvGraphicFramePr>
        <p:xfrm>
          <a:off x="2111188" y="251011"/>
          <a:ext cx="8834720" cy="64722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8680">
                  <a:extLst>
                    <a:ext uri="{9D8B030D-6E8A-4147-A177-3AD203B41FA5}">
                      <a16:colId xmlns:a16="http://schemas.microsoft.com/office/drawing/2014/main" val="2806410317"/>
                    </a:ext>
                  </a:extLst>
                </a:gridCol>
                <a:gridCol w="2208680">
                  <a:extLst>
                    <a:ext uri="{9D8B030D-6E8A-4147-A177-3AD203B41FA5}">
                      <a16:colId xmlns:a16="http://schemas.microsoft.com/office/drawing/2014/main" val="1157877772"/>
                    </a:ext>
                  </a:extLst>
                </a:gridCol>
                <a:gridCol w="2208680">
                  <a:extLst>
                    <a:ext uri="{9D8B030D-6E8A-4147-A177-3AD203B41FA5}">
                      <a16:colId xmlns:a16="http://schemas.microsoft.com/office/drawing/2014/main" val="1951771228"/>
                    </a:ext>
                  </a:extLst>
                </a:gridCol>
                <a:gridCol w="2208680">
                  <a:extLst>
                    <a:ext uri="{9D8B030D-6E8A-4147-A177-3AD203B41FA5}">
                      <a16:colId xmlns:a16="http://schemas.microsoft.com/office/drawing/2014/main" val="2983329174"/>
                    </a:ext>
                  </a:extLst>
                </a:gridCol>
              </a:tblGrid>
              <a:tr h="1016319">
                <a:tc rowSpan="4">
                  <a:txBody>
                    <a:bodyPr/>
                    <a:lstStyle/>
                    <a:p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Коригувальний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Мінімальна кількість наявних умінь та навичок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118021"/>
                  </a:ext>
                </a:extLst>
              </a:tr>
              <a:tr h="1252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Наявні уявлення про експериментаторські уміння та навички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860502"/>
                  </a:ext>
                </a:extLst>
              </a:tr>
              <a:tr h="1252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Наявні всі необхідні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експриментаторські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уміння та навички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472065"/>
                  </a:ext>
                </a:extLst>
              </a:tr>
              <a:tr h="1725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Наявні всі необхідні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експриментаторські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уміння та навички на дослідницькому рівні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0339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89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8733" y="2684714"/>
            <a:ext cx="6133333" cy="402857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4700" y="3213100"/>
            <a:ext cx="46101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табл. 2.4. 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57%,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85%,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зменшився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45%.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82800" y="169750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9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2333" y="60178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8883" y="3044736"/>
            <a:ext cx="4406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табл. 2.5. 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25%,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64%,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зменшився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20%.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333" y="2391033"/>
            <a:ext cx="6133333" cy="4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9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5000" y="11246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481" y="2203705"/>
            <a:ext cx="6095238" cy="407619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38200" y="2536736"/>
            <a:ext cx="33909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табл. 2.6. 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40%,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65%,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зменшився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26%.</a:t>
            </a:r>
          </a:p>
        </p:txBody>
      </p:sp>
    </p:spTree>
    <p:extLst>
      <p:ext uri="{BB962C8B-B14F-4D97-AF65-F5344CB8AC3E}">
        <p14:creationId xmlns:p14="http://schemas.microsoft.com/office/powerpoint/2010/main" val="34548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9200" y="209353"/>
            <a:ext cx="8178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теоретичного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дали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науково-методичну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дидактично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озброює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інструментарієм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практично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школярами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урізноманітнення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0954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7400" y="1035546"/>
            <a:ext cx="8331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змінилось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результатами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результатами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проведено 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збагатити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науково-теоретичні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19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0300" y="1358543"/>
            <a:ext cx="8128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неординарно,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по-своєму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взаєморозуміння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уроках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в: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методик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164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8500" y="1226027"/>
            <a:ext cx="8559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272334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Апробація результатів наукового </a:t>
            </a:r>
            <a:r>
              <a:rPr lang="uk-UA" sz="24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</a:t>
            </a:r>
            <a:r>
              <a:rPr lang="uk-UA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здійснювалася шляхом обговорення на міжнародній інтернет-конференції: </a:t>
            </a:r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майбутніх учителів фізики, хімії, біології та природничих наук у контексті вимог Нової української школи</a:t>
            </a:r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(Тернопіль, 2020</a:t>
            </a:r>
            <a:r>
              <a:rPr lang="uk-UA" sz="2400" spc="-2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1825" y="2538412"/>
            <a:ext cx="2190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3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1625" y="751110"/>
            <a:ext cx="5052476" cy="1280890"/>
          </a:xfrm>
        </p:spPr>
        <p:txBody>
          <a:bodyPr>
            <a:normAutofit/>
          </a:bodyPr>
          <a:lstStyle/>
          <a:p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2" y="2416174"/>
            <a:ext cx="4556698" cy="341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32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6300" y="1892301"/>
            <a:ext cx="86487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Балинська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Н.В., Подопригора Н.В.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матер.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наук.-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14 трав. 2020 р.,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258–261.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9087" y="4362450"/>
            <a:ext cx="2181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4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7952" y="1346377"/>
            <a:ext cx="85971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теоретичному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срияють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27952" y="3168908"/>
            <a:ext cx="88392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7287" y="5122862"/>
            <a:ext cx="3019425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153" y="1030744"/>
            <a:ext cx="98566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мети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3787" y="2894399"/>
            <a:ext cx="2068513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6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876" y="1861714"/>
            <a:ext cx="859267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новизна: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дістали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550" y="4539370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183" y="1218843"/>
            <a:ext cx="95608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старшокласників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опорного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35 "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Загальноосвітня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 І-ІІІ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позашкільний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Кіровоградської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Кіровоградської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391/01–12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11.06.2020).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612" y="4638675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56447" y="1933273"/>
            <a:ext cx="83506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проведений теоретико-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результататими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1850" y="4387850"/>
            <a:ext cx="25527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029" y="1380341"/>
            <a:ext cx="104080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дидактиках проблема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експериментаторських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досліджувалась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(А.М.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[56], Т.М.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Засєкіна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[57],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М.В.Головко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[58], С.П. Величко [59], В.П.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Вовкотруб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[60], М.І.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[61]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(Л.П. Величко [62], О.Г. Ярошенко [63]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(Л.І.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Остапченко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[64], П.Г. Балан [65], Т.А.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Компанець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[66], С.Р.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Рушковський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[67]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психолого-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(Л.С.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Виготський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[68], В.В. Давидов  [69]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5512" y="4879975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52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362</TotalTime>
  <Words>1100</Words>
  <Application>Microsoft Office PowerPoint</Application>
  <PresentationFormat>Широкоэкранный</PresentationFormat>
  <Paragraphs>93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Експериментальна частина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увагу!!!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</cp:revision>
  <dcterms:created xsi:type="dcterms:W3CDTF">2020-06-22T18:13:17Z</dcterms:created>
  <dcterms:modified xsi:type="dcterms:W3CDTF">2020-06-23T06:40:35Z</dcterms:modified>
</cp:coreProperties>
</file>