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3GtIOKseCXle/vKi9WzxnkmUA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BFB645-5801-4CF8-9147-1DABB439F239}">
  <a:tblStyle styleId="{EEBFB645-5801-4CF8-9147-1DABB439F23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FF4"/>
          </a:solidFill>
        </a:fill>
      </a:tcStyle>
    </a:wholeTbl>
    <a:band1H>
      <a:tcTxStyle/>
      <a:tcStyle>
        <a:tcBdr/>
        <a:fill>
          <a:solidFill>
            <a:srgbClr val="DDDDE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DDE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083055-6763-46FF-82BF-53E9FFEC643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FF4"/>
          </a:solidFill>
        </a:fill>
      </a:tcStyle>
    </a:wholeTbl>
    <a:band1H>
      <a:tcTxStyle/>
      <a:tcStyle>
        <a:tcBdr/>
        <a:fill>
          <a:solidFill>
            <a:srgbClr val="DDDDE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DDE9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FEF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FEF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7" name="Google Shape;3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ий слайд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/>
          <p:nvPr/>
        </p:nvSpPr>
        <p:spPr>
          <a:xfrm>
            <a:off x="-9525" y="2997200"/>
            <a:ext cx="2205038" cy="2663825"/>
          </a:xfrm>
          <a:custGeom>
            <a:avLst/>
            <a:gdLst/>
            <a:ahLst/>
            <a:cxnLst/>
            <a:rect l="l" t="t" r="r" b="b"/>
            <a:pathLst>
              <a:path w="1406" h="1678" extrusionOk="0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51" descr="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7800" y="1782763"/>
            <a:ext cx="735965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1"/>
          <p:cNvSpPr/>
          <p:nvPr/>
        </p:nvSpPr>
        <p:spPr>
          <a:xfrm>
            <a:off x="568325" y="-9525"/>
            <a:ext cx="1784350" cy="6875463"/>
          </a:xfrm>
          <a:custGeom>
            <a:avLst/>
            <a:gdLst/>
            <a:ahLst/>
            <a:cxnLst/>
            <a:rect l="l" t="t" r="r" b="b"/>
            <a:pathLst>
              <a:path w="1124" h="4343" extrusionOk="0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1"/>
          <p:cNvSpPr/>
          <p:nvPr/>
        </p:nvSpPr>
        <p:spPr>
          <a:xfrm>
            <a:off x="-12700" y="-9525"/>
            <a:ext cx="2392363" cy="6880225"/>
          </a:xfrm>
          <a:custGeom>
            <a:avLst/>
            <a:gdLst/>
            <a:ahLst/>
            <a:cxnLst/>
            <a:rect l="l" t="t" r="r" b="b"/>
            <a:pathLst>
              <a:path w="1507" h="4334" extrusionOk="0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1"/>
          <p:cNvSpPr/>
          <p:nvPr/>
        </p:nvSpPr>
        <p:spPr>
          <a:xfrm>
            <a:off x="2557463" y="0"/>
            <a:ext cx="3022600" cy="6858000"/>
          </a:xfrm>
          <a:custGeom>
            <a:avLst/>
            <a:gdLst/>
            <a:ahLst/>
            <a:cxnLst/>
            <a:rect l="l" t="t" r="r" b="b"/>
            <a:pathLst>
              <a:path w="1904" h="4354" extrusionOk="0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1"/>
          <p:cNvSpPr/>
          <p:nvPr/>
        </p:nvSpPr>
        <p:spPr>
          <a:xfrm>
            <a:off x="2959100" y="-14288"/>
            <a:ext cx="2711450" cy="1887538"/>
          </a:xfrm>
          <a:custGeom>
            <a:avLst/>
            <a:gdLst/>
            <a:ahLst/>
            <a:cxnLst/>
            <a:rect l="l" t="t" r="r" b="b"/>
            <a:pathLst>
              <a:path w="1708" h="1189" extrusionOk="0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1"/>
          <p:cNvSpPr/>
          <p:nvPr/>
        </p:nvSpPr>
        <p:spPr>
          <a:xfrm>
            <a:off x="2498725" y="-9525"/>
            <a:ext cx="6105525" cy="6867525"/>
          </a:xfrm>
          <a:custGeom>
            <a:avLst/>
            <a:gdLst/>
            <a:ahLst/>
            <a:cxnLst/>
            <a:rect l="l" t="t" r="r" b="b"/>
            <a:pathLst>
              <a:path w="3846" h="4354" extrusionOk="0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1"/>
          <p:cNvSpPr/>
          <p:nvPr/>
        </p:nvSpPr>
        <p:spPr>
          <a:xfrm>
            <a:off x="-9525" y="185738"/>
            <a:ext cx="2246313" cy="5984875"/>
          </a:xfrm>
          <a:custGeom>
            <a:avLst/>
            <a:gdLst/>
            <a:ahLst/>
            <a:cxnLst/>
            <a:rect l="l" t="t" r="r" b="b"/>
            <a:pathLst>
              <a:path w="1415" h="3770" extrusionOk="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1"/>
          <p:cNvSpPr/>
          <p:nvPr/>
        </p:nvSpPr>
        <p:spPr>
          <a:xfrm>
            <a:off x="2608263" y="642938"/>
            <a:ext cx="6540500" cy="6215062"/>
          </a:xfrm>
          <a:custGeom>
            <a:avLst/>
            <a:gdLst/>
            <a:ahLst/>
            <a:cxnLst/>
            <a:rect l="l" t="t" r="r" b="b"/>
            <a:pathLst>
              <a:path w="4120" h="3915" extrusionOk="0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1"/>
          <p:cNvSpPr/>
          <p:nvPr/>
        </p:nvSpPr>
        <p:spPr>
          <a:xfrm>
            <a:off x="2586038" y="-17463"/>
            <a:ext cx="6557962" cy="6875463"/>
          </a:xfrm>
          <a:custGeom>
            <a:avLst/>
            <a:gdLst/>
            <a:ahLst/>
            <a:cxnLst/>
            <a:rect l="l" t="t" r="r" b="b"/>
            <a:pathLst>
              <a:path w="4131" h="4348" extrusionOk="0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1"/>
          <p:cNvSpPr/>
          <p:nvPr/>
        </p:nvSpPr>
        <p:spPr>
          <a:xfrm>
            <a:off x="2771775" y="-26988"/>
            <a:ext cx="5761038" cy="2087563"/>
          </a:xfrm>
          <a:custGeom>
            <a:avLst/>
            <a:gdLst/>
            <a:ahLst/>
            <a:cxnLst/>
            <a:rect l="l" t="t" r="r" b="b"/>
            <a:pathLst>
              <a:path w="3629" h="1315" extrusionOk="0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1"/>
          <p:cNvSpPr/>
          <p:nvPr/>
        </p:nvSpPr>
        <p:spPr>
          <a:xfrm>
            <a:off x="2555875" y="2924175"/>
            <a:ext cx="3384550" cy="3944938"/>
          </a:xfrm>
          <a:custGeom>
            <a:avLst/>
            <a:gdLst/>
            <a:ahLst/>
            <a:cxnLst/>
            <a:rect l="l" t="t" r="r" b="b"/>
            <a:pathLst>
              <a:path w="2132" h="2495" extrusionOk="0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1"/>
          <p:cNvSpPr/>
          <p:nvPr/>
        </p:nvSpPr>
        <p:spPr>
          <a:xfrm>
            <a:off x="-19050" y="180975"/>
            <a:ext cx="2262188" cy="1914525"/>
          </a:xfrm>
          <a:custGeom>
            <a:avLst/>
            <a:gdLst/>
            <a:ahLst/>
            <a:cxnLst/>
            <a:rect l="l" t="t" r="r" b="b"/>
            <a:pathLst>
              <a:path w="1425" h="1206" extrusionOk="0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1"/>
          <p:cNvSpPr/>
          <p:nvPr/>
        </p:nvSpPr>
        <p:spPr>
          <a:xfrm>
            <a:off x="-12700" y="3105150"/>
            <a:ext cx="2327275" cy="3762375"/>
          </a:xfrm>
          <a:custGeom>
            <a:avLst/>
            <a:gdLst/>
            <a:ahLst/>
            <a:cxnLst/>
            <a:rect l="l" t="t" r="r" b="b"/>
            <a:pathLst>
              <a:path w="1466" h="2370" extrusionOk="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1"/>
          <p:cNvSpPr/>
          <p:nvPr/>
        </p:nvSpPr>
        <p:spPr>
          <a:xfrm>
            <a:off x="-9525" y="1403350"/>
            <a:ext cx="2317750" cy="5265738"/>
          </a:xfrm>
          <a:custGeom>
            <a:avLst/>
            <a:gdLst/>
            <a:ahLst/>
            <a:cxnLst/>
            <a:rect l="l" t="t" r="r" b="b"/>
            <a:pathLst>
              <a:path w="1460" h="3317" extrusionOk="0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51"/>
          <p:cNvGrpSpPr/>
          <p:nvPr/>
        </p:nvGrpSpPr>
        <p:grpSpPr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6" name="Google Shape;46;p51" descr="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51"/>
            <p:cNvSpPr/>
            <p:nvPr/>
          </p:nvSpPr>
          <p:spPr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" name="Google Shape;48;p51" descr="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788" y="4041775"/>
            <a:ext cx="415925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ctrTitle"/>
          </p:nvPr>
        </p:nvSpPr>
        <p:spPr>
          <a:xfrm>
            <a:off x="985838" y="3787775"/>
            <a:ext cx="777240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just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None/>
              <a:defRPr sz="2000" b="1">
                <a:solidFill>
                  <a:srgbClr val="777777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/>
          <p:nvPr/>
        </p:nvSpPr>
        <p:spPr>
          <a:xfrm>
            <a:off x="7561263" y="5476875"/>
            <a:ext cx="1196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7F00"/>
                </a:solidFill>
                <a:latin typeface="Arial Black"/>
                <a:ea typeface="Arial Black"/>
                <a:cs typeface="Arial Black"/>
                <a:sym typeface="Arial Black"/>
              </a:rPr>
              <a:t>L/O/G/O</a:t>
            </a:r>
            <a:endParaRPr/>
          </a:p>
        </p:txBody>
      </p:sp>
      <p:sp>
        <p:nvSpPr>
          <p:cNvPr id="53" name="Google Shape;53;p51"/>
          <p:cNvSpPr txBox="1"/>
          <p:nvPr/>
        </p:nvSpPr>
        <p:spPr>
          <a:xfrm>
            <a:off x="6618288" y="5781675"/>
            <a:ext cx="21399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www.themegallery.com</a:t>
            </a:r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6" name="Google Shape;56;p51"/>
          <p:cNvSpPr/>
          <p:nvPr/>
        </p:nvSpPr>
        <p:spPr>
          <a:xfrm>
            <a:off x="341313" y="722313"/>
            <a:ext cx="8478837" cy="541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0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1" name="Google Shape;111;p60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0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0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1"/>
          <p:cNvSpPr txBox="1">
            <a:spLocks noGrp="1"/>
          </p:cNvSpPr>
          <p:nvPr>
            <p:ph type="title"/>
          </p:nvPr>
        </p:nvSpPr>
        <p:spPr>
          <a:xfrm rot="5400000">
            <a:off x="4694238" y="2133600"/>
            <a:ext cx="59277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1"/>
          <p:cNvSpPr txBox="1">
            <a:spLocks noGrp="1"/>
          </p:cNvSpPr>
          <p:nvPr>
            <p:ph type="body" idx="1"/>
          </p:nvPr>
        </p:nvSpPr>
        <p:spPr>
          <a:xfrm rot="5400000">
            <a:off x="503238" y="152401"/>
            <a:ext cx="59277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7" name="Google Shape;117;p61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1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1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діаграма" type="chart">
  <p:cSld name="CHAR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2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2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62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2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2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3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'єкти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4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4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55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5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5" name="Google Shape;85;p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7" name="Google Shape;87;p56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6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6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7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7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8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8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04" name="Google Shape;104;p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59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9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9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/>
          <p:nvPr/>
        </p:nvSpPr>
        <p:spPr>
          <a:xfrm>
            <a:off x="7658100" y="0"/>
            <a:ext cx="1104900" cy="6848475"/>
          </a:xfrm>
          <a:custGeom>
            <a:avLst/>
            <a:gdLst/>
            <a:ahLst/>
            <a:cxnLst/>
            <a:rect l="l" t="t" r="r" b="b"/>
            <a:pathLst>
              <a:path w="696" h="4314" extrusionOk="0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0"/>
          <p:cNvSpPr/>
          <p:nvPr/>
        </p:nvSpPr>
        <p:spPr>
          <a:xfrm>
            <a:off x="1066800" y="0"/>
            <a:ext cx="7543800" cy="6858000"/>
          </a:xfrm>
          <a:custGeom>
            <a:avLst/>
            <a:gdLst/>
            <a:ahLst/>
            <a:cxnLst/>
            <a:rect l="l" t="t" r="r" b="b"/>
            <a:pathLst>
              <a:path w="4752" h="4320" extrusionOk="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0"/>
          <p:cNvSpPr/>
          <p:nvPr/>
        </p:nvSpPr>
        <p:spPr>
          <a:xfrm>
            <a:off x="5486400" y="1657350"/>
            <a:ext cx="2990850" cy="5200650"/>
          </a:xfrm>
          <a:custGeom>
            <a:avLst/>
            <a:gdLst/>
            <a:ahLst/>
            <a:cxnLst/>
            <a:rect l="l" t="t" r="r" b="b"/>
            <a:pathLst>
              <a:path w="1884" h="3276" extrusionOk="0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0"/>
          <p:cNvSpPr/>
          <p:nvPr/>
        </p:nvSpPr>
        <p:spPr>
          <a:xfrm>
            <a:off x="3429000" y="0"/>
            <a:ext cx="5172075" cy="6858000"/>
          </a:xfrm>
          <a:custGeom>
            <a:avLst/>
            <a:gdLst/>
            <a:ahLst/>
            <a:cxnLst/>
            <a:rect l="l" t="t" r="r" b="b"/>
            <a:pathLst>
              <a:path w="3258" h="4320" extrusionOk="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50"/>
          <p:cNvSpPr/>
          <p:nvPr/>
        </p:nvSpPr>
        <p:spPr>
          <a:xfrm>
            <a:off x="8382000" y="0"/>
            <a:ext cx="762000" cy="1143000"/>
          </a:xfrm>
          <a:custGeom>
            <a:avLst/>
            <a:gdLst/>
            <a:ahLst/>
            <a:cxnLst/>
            <a:rect l="l" t="t" r="r" b="b"/>
            <a:pathLst>
              <a:path w="480" h="720" extrusionOk="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0"/>
          <p:cNvSpPr/>
          <p:nvPr/>
        </p:nvSpPr>
        <p:spPr>
          <a:xfrm>
            <a:off x="8610600" y="228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336" h="336" extrusionOk="0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50"/>
          <p:cNvGrpSpPr/>
          <p:nvPr/>
        </p:nvGrpSpPr>
        <p:grpSpPr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7" name="Google Shape;17;p50"/>
            <p:cNvSpPr/>
            <p:nvPr/>
          </p:nvSpPr>
          <p:spPr>
            <a:xfrm>
              <a:off x="3504" y="0"/>
              <a:ext cx="2058" cy="4320"/>
            </a:xfrm>
            <a:custGeom>
              <a:avLst/>
              <a:gdLst/>
              <a:ahLst/>
              <a:cxnLst/>
              <a:rect l="l" t="t" r="r" b="b"/>
              <a:pathLst>
                <a:path w="2058" h="4320" extrusionOk="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0"/>
            <p:cNvSpPr/>
            <p:nvPr/>
          </p:nvSpPr>
          <p:spPr>
            <a:xfrm>
              <a:off x="4217" y="1056"/>
              <a:ext cx="1152" cy="3264"/>
            </a:xfrm>
            <a:custGeom>
              <a:avLst/>
              <a:gdLst/>
              <a:ahLst/>
              <a:cxnLst/>
              <a:rect l="l" t="t" r="r" b="b"/>
              <a:pathLst>
                <a:path w="1152" h="3264" extrusionOk="0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50"/>
          <p:cNvGrpSpPr/>
          <p:nvPr/>
        </p:nvGrpSpPr>
        <p:grpSpPr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20" name="Google Shape;20;p50"/>
            <p:cNvSpPr/>
            <p:nvPr/>
          </p:nvSpPr>
          <p:spPr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8627"/>
              </a:srgb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0"/>
            <p:cNvSpPr/>
            <p:nvPr/>
          </p:nvSpPr>
          <p:spPr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8627"/>
              </a:srgbClr>
            </a:solidFill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50"/>
          <p:cNvSpPr/>
          <p:nvPr/>
        </p:nvSpPr>
        <p:spPr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0" descr="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0063" y="577850"/>
            <a:ext cx="37147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dt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ft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sldNum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ctrTitle"/>
          </p:nvPr>
        </p:nvSpPr>
        <p:spPr>
          <a:xfrm>
            <a:off x="985838" y="1500175"/>
            <a:ext cx="7772400" cy="28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/>
              <a:t>Програмно-методичне забезпечення викладання шкільного курсу хімії в умовах модернізації національної системи освіти 7-9 клас</a:t>
            </a:r>
            <a:endParaRPr sz="3200"/>
          </a:p>
        </p:txBody>
      </p:sp>
      <p:sp>
        <p:nvSpPr>
          <p:cNvPr id="131" name="Google Shape;131;p1"/>
          <p:cNvSpPr txBox="1">
            <a:spLocks noGrp="1"/>
          </p:cNvSpPr>
          <p:nvPr>
            <p:ph type="subTitle" idx="1"/>
          </p:nvPr>
        </p:nvSpPr>
        <p:spPr>
          <a:xfrm>
            <a:off x="4000496" y="4714884"/>
            <a:ext cx="4757742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None/>
            </a:pPr>
            <a:r>
              <a:rPr lang="uk-UA"/>
              <a:t>Методист НМЛ природничо-математичних дисциплін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None/>
            </a:pPr>
            <a:r>
              <a:rPr lang="uk-UA"/>
              <a:t>ЦіперкоТ.В.ВВ.о Т.В.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None/>
            </a:pP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6572264" y="5500702"/>
            <a:ext cx="2143140" cy="5715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841" t="11996" r="2078" b="5927"/>
          <a:stretch/>
        </p:blipFill>
        <p:spPr>
          <a:xfrm>
            <a:off x="0" y="214290"/>
            <a:ext cx="9144000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5263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Цілі базової середньої освіти</a:t>
            </a:r>
            <a:endParaRPr/>
          </a:p>
        </p:txBody>
      </p:sp>
      <p:pic>
        <p:nvPicPr>
          <p:cNvPr id="202" name="Google Shape;202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841" t="26201" r="4741" b="7506"/>
          <a:stretch/>
        </p:blipFill>
        <p:spPr>
          <a:xfrm>
            <a:off x="214282" y="1428736"/>
            <a:ext cx="8715436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3120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Цикли базової середньої освіти</a:t>
            </a:r>
            <a:endParaRPr/>
          </a:p>
        </p:txBody>
      </p:sp>
      <p:pic>
        <p:nvPicPr>
          <p:cNvPr id="208" name="Google Shape;20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424" t="14205" r="3271" b="16343"/>
          <a:stretch/>
        </p:blipFill>
        <p:spPr>
          <a:xfrm>
            <a:off x="357158" y="1500174"/>
            <a:ext cx="8501122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45492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Державний стандарт містить</a:t>
            </a:r>
            <a:endParaRPr/>
          </a:p>
        </p:txBody>
      </p:sp>
      <p:pic>
        <p:nvPicPr>
          <p:cNvPr id="214" name="Google Shape;21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954" t="18309" r="1191" b="9083"/>
          <a:stretch/>
        </p:blipFill>
        <p:spPr>
          <a:xfrm>
            <a:off x="642910" y="1500174"/>
            <a:ext cx="8143932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536" t="12627" r="2384" b="687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954" t="13573" r="2966" b="9084"/>
          <a:stretch/>
        </p:blipFill>
        <p:spPr>
          <a:xfrm>
            <a:off x="0" y="0"/>
            <a:ext cx="9144000" cy="650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5263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Що визначено для кожної галузі</a:t>
            </a:r>
            <a:endParaRPr sz="3600"/>
          </a:p>
        </p:txBody>
      </p:sp>
      <p:pic>
        <p:nvPicPr>
          <p:cNvPr id="232" name="Google Shape;232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728" t="23044" r="2967" b="7506"/>
          <a:stretch/>
        </p:blipFill>
        <p:spPr>
          <a:xfrm>
            <a:off x="285720" y="1428736"/>
            <a:ext cx="8358246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669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Структура типової освітньої програми</a:t>
            </a:r>
            <a:endParaRPr sz="3600"/>
          </a:p>
        </p:txBody>
      </p:sp>
      <p:pic>
        <p:nvPicPr>
          <p:cNvPr id="238" name="Google Shape;238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728" t="16731" r="4742" b="7505"/>
          <a:stretch/>
        </p:blipFill>
        <p:spPr>
          <a:xfrm>
            <a:off x="500034" y="1571612"/>
            <a:ext cx="8429684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45492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Освітня програма закладу середньої освіти</a:t>
            </a:r>
            <a:endParaRPr sz="3600"/>
          </a:p>
        </p:txBody>
      </p:sp>
      <p:pic>
        <p:nvPicPr>
          <p:cNvPr id="244" name="Google Shape;244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616" t="23044" r="2079" b="10663"/>
          <a:stretch/>
        </p:blipFill>
        <p:spPr>
          <a:xfrm>
            <a:off x="571472" y="1285860"/>
            <a:ext cx="8143932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669240" cy="301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Наказ МОН від 19.02.2021        “Про затвердження типової освітньої програми для 5-9 класів закладів загальної середньої освіти”</a:t>
            </a:r>
            <a:endParaRPr sz="3600"/>
          </a:p>
        </p:txBody>
      </p:sp>
      <p:pic>
        <p:nvPicPr>
          <p:cNvPr id="250" name="Google Shape;250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3286124"/>
            <a:ext cx="8050085" cy="284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Професія вчителя це важливо</a:t>
            </a:r>
            <a:endParaRPr/>
          </a:p>
        </p:txBody>
      </p:sp>
      <p:pic>
        <p:nvPicPr>
          <p:cNvPr id="138" name="Google Shape;138;p2" descr="C:\Users\ciperko\Desktop\imag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4000504"/>
            <a:ext cx="2600325" cy="247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 descr="C:\Users\ciperko\Desktop\images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818" y="714356"/>
            <a:ext cx="3619507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 descr="C:\Users\ciperko\Pictures\Без названия (10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282" y="1428736"/>
            <a:ext cx="3357586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 descr="професії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" descr="C:\Users\ciperko\Desktop\111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4810" y="3357562"/>
            <a:ext cx="4181487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5263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Система оцінювання набутих компетентностей</a:t>
            </a:r>
            <a:endParaRPr sz="3600"/>
          </a:p>
        </p:txBody>
      </p:sp>
      <p:pic>
        <p:nvPicPr>
          <p:cNvPr id="256" name="Google Shape;25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728" t="29358" r="5629" b="13819"/>
          <a:stretch/>
        </p:blipFill>
        <p:spPr>
          <a:xfrm>
            <a:off x="642910" y="1571612"/>
            <a:ext cx="8143932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45492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Порівняння оцінювання</a:t>
            </a:r>
            <a:endParaRPr sz="3600"/>
          </a:p>
        </p:txBody>
      </p:sp>
      <p:pic>
        <p:nvPicPr>
          <p:cNvPr id="262" name="Google Shape;262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987" t="36828" r="48224" b="18555"/>
          <a:stretch/>
        </p:blipFill>
        <p:spPr>
          <a:xfrm>
            <a:off x="285720" y="1500174"/>
            <a:ext cx="8643998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45492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Що далі?</a:t>
            </a:r>
            <a:endParaRPr/>
          </a:p>
        </p:txBody>
      </p:sp>
      <p:pic>
        <p:nvPicPr>
          <p:cNvPr id="268" name="Google Shape;268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616" t="23044" r="2079" b="10663"/>
          <a:stretch/>
        </p:blipFill>
        <p:spPr>
          <a:xfrm>
            <a:off x="571472" y="1285860"/>
            <a:ext cx="8286808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5978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     Як реалізувати себе?</a:t>
            </a:r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Впровадження концепції Нової школи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Від предметоцентризму  до дитиноцентризму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Формування ключових компетениностей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Дотримання наскрізних змістових ліній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Аналіз очікуваних результатів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Викладання хімії за оновленими навчальними програми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740678" cy="315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Інструктивно-методичні рекомендації щодо викладання хімії у 2020-2021 навчальному році </a:t>
            </a:r>
            <a:br>
              <a:rPr lang="uk-UA" sz="3600"/>
            </a:br>
            <a:r>
              <a:rPr lang="uk-UA" sz="3600"/>
              <a:t>(лист МОН від 11.08.2020             № 1/9 - 430) </a:t>
            </a:r>
            <a:endParaRPr sz="3600"/>
          </a:p>
        </p:txBody>
      </p:sp>
      <p:sp>
        <p:nvSpPr>
          <p:cNvPr id="280" name="Google Shape;280;p25"/>
          <p:cNvSpPr txBox="1">
            <a:spLocks noGrp="1"/>
          </p:cNvSpPr>
          <p:nvPr>
            <p:ph type="body" idx="1"/>
          </p:nvPr>
        </p:nvSpPr>
        <p:spPr>
          <a:xfrm>
            <a:off x="457200" y="3571876"/>
            <a:ext cx="822960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b="1"/>
              <a:t>  </a:t>
            </a:r>
            <a:r>
              <a:rPr lang="uk-UA" sz="2400"/>
              <a:t>Одним  із  шляхів  диференціації  та  індивідуалізації  навчання  є впровадження  в  шкільну  практику  системи  курсів  за  вибором  та факультативів, які реалізуються за рахунок варіативного компонента змісту освіти і доповнюють та поглиблюють зміст навчального предмета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 txBox="1">
            <a:spLocks noGrp="1"/>
          </p:cNvSpPr>
          <p:nvPr>
            <p:ph type="title"/>
          </p:nvPr>
        </p:nvSpPr>
        <p:spPr>
          <a:xfrm>
            <a:off x="1214414" y="198438"/>
            <a:ext cx="6643734" cy="108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C00000"/>
                </a:solidFill>
              </a:rPr>
              <a:t>Навчальна програма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286" name="Google Shape;286;p26"/>
          <p:cNvSpPr txBox="1">
            <a:spLocks noGrp="1"/>
          </p:cNvSpPr>
          <p:nvPr>
            <p:ph type="body" idx="1"/>
          </p:nvPr>
        </p:nvSpPr>
        <p:spPr>
          <a:xfrm>
            <a:off x="457200" y="285728"/>
            <a:ext cx="8229600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/>
              <a:t>Нормативний документ, що конкретизує</a:t>
            </a:r>
            <a:r>
              <a:rPr lang="uk-UA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800"/>
              <a:t>для кожного класу визначені  Державним стандартом результати навчання відповідно до освітньої галузі або її складової. Програма містить назву предмета, найменування і зміст навчальних тем, розподіл навчального часу на їх вивчення та очікуваний результат засвоєння навчального матеріалу. </a:t>
            </a:r>
            <a:endParaRPr sz="2800"/>
          </a:p>
        </p:txBody>
      </p:sp>
      <p:pic>
        <p:nvPicPr>
          <p:cNvPr id="287" name="Google Shape;287;p26" descr="C:\Users\pc\Desktop\IMG_20150924_1343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72658" y="-15930698"/>
            <a:ext cx="5572164" cy="298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 descr="C:\Users\ciperko\Desktop\Без названия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140" y="4357694"/>
            <a:ext cx="1785950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1214414" y="198438"/>
            <a:ext cx="6643734" cy="108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C00000"/>
                </a:solidFill>
              </a:rPr>
              <a:t>Навчальна програма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457200" y="285728"/>
            <a:ext cx="8229600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uk-UA" sz="2800"/>
              <a:t>програма для загальноосвітніх навчальних закладів з поглибленим вивченням хімії,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/>
              <a:t> </a:t>
            </a:r>
            <a:r>
              <a:rPr lang="uk-UA" sz="2800">
                <a:solidFill>
                  <a:schemeClr val="accent6"/>
                </a:solidFill>
              </a:rPr>
              <a:t>(затверджена Наказом Міністерства освіти і науки України від 17.07.2015 № 983)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295" name="Google Shape;295;p27" descr="C:\Users\pc\Pictures\2017_programs_5_9_Chem_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50" y="3571876"/>
            <a:ext cx="3286148" cy="202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10 ключових компетентностей</a:t>
            </a:r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1.Спілкування державною (і рідною у разі відмінності) мовами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2. Спілкування іноземними мовами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3. Математична компетентність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4. Основні компетентності у природничих науках і технологіях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5. Інформаційно-цифрова компетентність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6. Уміння вчитися впродовж життя 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7. Ініціативність і підприємливість 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8. Соціальна та громадянська компетентності 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9. Обізнаність та самовираження у сфері культури  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/>
              <a:t>10. Екологічна грамотність і здорове життя.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Змістові лінії</a:t>
            </a:r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Екологічна безпека  та сталий розвиток  </a:t>
            </a:r>
            <a:r>
              <a:rPr lang="uk-UA">
                <a:solidFill>
                  <a:srgbClr val="327E83"/>
                </a:solidFill>
              </a:rPr>
              <a:t>(проблеми чистого повітря)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 Громадянська відповідальність </a:t>
            </a:r>
            <a:r>
              <a:rPr lang="uk-UA">
                <a:solidFill>
                  <a:srgbClr val="327E83"/>
                </a:solidFill>
              </a:rPr>
              <a:t>(умови виникнення та припинення горіння)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 Здоров'я і безпека </a:t>
            </a:r>
            <a:r>
              <a:rPr lang="uk-UA">
                <a:solidFill>
                  <a:srgbClr val="327E83"/>
                </a:solidFill>
              </a:rPr>
              <a:t>(безпечне поводження з речовинами)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Підприємливість  та фінансова грамотність </a:t>
            </a:r>
            <a:r>
              <a:rPr lang="uk-UA">
                <a:solidFill>
                  <a:srgbClr val="327E83"/>
                </a:solidFill>
              </a:rPr>
              <a:t>(поняття про каталізатор)</a:t>
            </a:r>
            <a:endParaRPr>
              <a:solidFill>
                <a:srgbClr val="327E83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Змістові лінії</a:t>
            </a:r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Екологічна безпека  та сталий розвиток  </a:t>
            </a:r>
            <a:r>
              <a:rPr lang="uk-UA">
                <a:solidFill>
                  <a:srgbClr val="327E83"/>
                </a:solidFill>
              </a:rPr>
              <a:t>(проблеми чистого повітря)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 Громадянська відповідальність </a:t>
            </a:r>
            <a:r>
              <a:rPr lang="uk-UA">
                <a:solidFill>
                  <a:srgbClr val="327E83"/>
                </a:solidFill>
              </a:rPr>
              <a:t>(умови виникнення та припинення горіння)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 Здоров'я і безпека </a:t>
            </a:r>
            <a:r>
              <a:rPr lang="uk-UA">
                <a:solidFill>
                  <a:srgbClr val="327E83"/>
                </a:solidFill>
              </a:rPr>
              <a:t>(безпечне поводження з речовинами)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Підприємливість  та фінансова грамотність </a:t>
            </a:r>
            <a:r>
              <a:rPr lang="uk-UA">
                <a:solidFill>
                  <a:srgbClr val="327E83"/>
                </a:solidFill>
              </a:rPr>
              <a:t>(поняття про каталізатор)</a:t>
            </a:r>
            <a:endParaRPr>
              <a:solidFill>
                <a:srgbClr val="327E8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1485900" y="274639"/>
            <a:ext cx="6172200" cy="142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/>
              <a:t>Необхідні умови </a:t>
            </a:r>
            <a:br>
              <a:rPr lang="uk-UA" sz="3200"/>
            </a:br>
            <a:r>
              <a:rPr lang="uk-UA" sz="3200"/>
              <a:t>успішного педагога</a:t>
            </a:r>
            <a:br>
              <a:rPr lang="uk-UA" sz="3200" i="1"/>
            </a:br>
            <a:endParaRPr sz="3200"/>
          </a:p>
        </p:txBody>
      </p:sp>
      <p:graphicFrame>
        <p:nvGraphicFramePr>
          <p:cNvPr id="148" name="Google Shape;148;p3"/>
          <p:cNvGraphicFramePr/>
          <p:nvPr/>
        </p:nvGraphicFramePr>
        <p:xfrm>
          <a:off x="214281" y="15276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{EEBFB645-5801-4CF8-9147-1DABB439F239}</a:tableStyleId>
              </a:tblPr>
              <a:tblGrid>
                <a:gridCol w="127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4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Бачення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Вміння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Стимули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Ресурси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План дій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=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Успішність в педагогічній діяльності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rgbClr val="FF0000"/>
                          </a:solidFill>
                        </a:rPr>
                        <a:t>_</a:t>
                      </a:r>
                      <a:endParaRPr sz="20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Вміння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Стимули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Ресурси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План дій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=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Розгубленість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Бачення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rgbClr val="FF0000"/>
                          </a:solidFill>
                        </a:rPr>
                        <a:t>_</a:t>
                      </a:r>
                      <a:endParaRPr sz="20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Стимули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Ресурси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План дій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=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Тривога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Бачення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Вміння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rgbClr val="FF0000"/>
                          </a:solidFill>
                        </a:rPr>
                        <a:t>_</a:t>
                      </a:r>
                      <a:endParaRPr sz="20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Ресурси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План дій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=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Опір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Бачення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Вміння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Стимули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rgbClr val="FF0000"/>
                          </a:solidFill>
                        </a:rPr>
                        <a:t>_</a:t>
                      </a:r>
                      <a:endParaRPr sz="20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План дій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=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Розчарування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Бачення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Вміння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Стимули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Ресурси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rgbClr val="FF0000"/>
                          </a:solidFill>
                        </a:rPr>
                        <a:t>_</a:t>
                      </a:r>
                      <a:endParaRPr sz="20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=</a:t>
                      </a:r>
                      <a:endParaRPr/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u="none" strike="noStrike" cap="none">
                          <a:solidFill>
                            <a:schemeClr val="dk1"/>
                          </a:solidFill>
                        </a:rPr>
                        <a:t>Розпорошеність</a:t>
                      </a:r>
                      <a:endParaRPr sz="2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35725" marR="35725" marT="47625" marB="4762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9" name="Google Shape;149;p3" descr="http://i.grenka.ua/shop/1/4/952/shkola-majbutnogo_2b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900" y="1"/>
            <a:ext cx="1000100" cy="114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Очікувані результати навчання</a:t>
            </a:r>
            <a:endParaRPr/>
          </a:p>
        </p:txBody>
      </p:sp>
      <p:sp>
        <p:nvSpPr>
          <p:cNvPr id="319" name="Google Shape;31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Знаннєвий компонент </a:t>
            </a:r>
            <a:r>
              <a:rPr lang="uk-UA" sz="2800">
                <a:solidFill>
                  <a:srgbClr val="327E83"/>
                </a:solidFill>
              </a:rPr>
              <a:t>(називає, наводить)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Діяльнісний компонент </a:t>
            </a:r>
            <a:r>
              <a:rPr lang="uk-UA">
                <a:solidFill>
                  <a:srgbClr val="327E83"/>
                </a:solidFill>
              </a:rPr>
              <a:t>(</a:t>
            </a:r>
            <a:r>
              <a:rPr lang="uk-UA" sz="2800">
                <a:solidFill>
                  <a:srgbClr val="327E83"/>
                </a:solidFill>
              </a:rPr>
              <a:t>описує, розрізніє, обчислює, виготовляє)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Ціннісний компонент </a:t>
            </a:r>
            <a:r>
              <a:rPr lang="uk-UA" sz="2800">
                <a:solidFill>
                  <a:srgbClr val="327E83"/>
                </a:solidFill>
              </a:rPr>
              <a:t>(оцінює, висловлює)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/>
              <a:t>Навчальні програми націлені на результат.  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/>
              <a:t>Формулювання очікуваних результатів навчання займає перше місце у порівнянні із формулюванням змісту навчального матеріалу, і містити не лише знаннєві компоненти, а й компетентнісні.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НАКАЗ № 405</a:t>
            </a:r>
            <a:br>
              <a:rPr lang="uk-UA"/>
            </a:br>
            <a:r>
              <a:rPr lang="uk-UA"/>
              <a:t>від 20.04.2018р.</a:t>
            </a:r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/>
              <a:t>Таблиця 1 до Типової освітньої програми 2018</a:t>
            </a:r>
            <a:endParaRPr sz="200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 b="1"/>
              <a:t>Навчальний план закладів загальної середньої освіти </a:t>
            </a:r>
            <a:br>
              <a:rPr lang="uk-UA" sz="2000" b="1"/>
            </a:br>
            <a:r>
              <a:rPr lang="uk-UA" sz="2000" b="1"/>
              <a:t>з навчанням українською мовою 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 b="1"/>
              <a:t>Предмет   К- сть годин         7 кл.               8 кл.              9 кл.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uk-UA" sz="2000" b="1">
                <a:solidFill>
                  <a:srgbClr val="C00000"/>
                </a:solidFill>
              </a:rPr>
              <a:t>ХІМІЯ                                          1,5                   2                     2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 b="1"/>
              <a:t>                   </a:t>
            </a:r>
            <a:endParaRPr sz="2000"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740678" cy="15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/>
              <a:t>Типові освітні програми</a:t>
            </a:r>
            <a:br>
              <a:rPr lang="uk-UA" sz="3200"/>
            </a:br>
            <a:r>
              <a:rPr lang="uk-UA" sz="3200"/>
              <a:t> 2019-2020 н.р. </a:t>
            </a:r>
            <a:br>
              <a:rPr lang="uk-UA" sz="3200"/>
            </a:br>
            <a:r>
              <a:rPr lang="uk-UA" sz="2800"/>
              <a:t>(накази МОН від 20.04.2018 №408)</a:t>
            </a:r>
            <a:endParaRPr sz="2800"/>
          </a:p>
        </p:txBody>
      </p:sp>
      <p:sp>
        <p:nvSpPr>
          <p:cNvPr id="331" name="Google Shape;33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C2C06"/>
              </a:buClr>
              <a:buSzPts val="3200"/>
              <a:buFont typeface="Arial"/>
              <a:buChar char="•"/>
            </a:pPr>
            <a:r>
              <a:rPr lang="uk-UA" i="1">
                <a:solidFill>
                  <a:srgbClr val="EC2C06"/>
                </a:solidFill>
              </a:rPr>
              <a:t>І варіант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/>
              <a:t> </a:t>
            </a:r>
            <a:r>
              <a:rPr lang="uk-UA" sz="2800" b="1"/>
              <a:t>Навчальний план  для 10-11 класів закладів загальної середньої освіти</a:t>
            </a:r>
            <a:endParaRPr sz="2800"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/>
              <a:t>(з експериментальними інтегрованими курсами </a:t>
            </a:r>
            <a:r>
              <a:rPr lang="uk-UA" sz="2800">
                <a:solidFill>
                  <a:srgbClr val="00B050"/>
                </a:solidFill>
              </a:rPr>
              <a:t>“Природничі науки” </a:t>
            </a:r>
            <a:r>
              <a:rPr lang="uk-UA" sz="2800">
                <a:solidFill>
                  <a:srgbClr val="C00000"/>
                </a:solidFill>
              </a:rPr>
              <a:t>10 клас 4год, 11клас 4 год. </a:t>
            </a:r>
            <a:r>
              <a:rPr lang="uk-UA" sz="2800"/>
              <a:t>) </a:t>
            </a:r>
            <a:endParaRPr sz="28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EC2C06"/>
              </a:buClr>
              <a:buSzPts val="3200"/>
              <a:buFont typeface="Arial"/>
              <a:buChar char="•"/>
            </a:pPr>
            <a:r>
              <a:rPr lang="uk-UA" i="1">
                <a:solidFill>
                  <a:srgbClr val="EC2C06"/>
                </a:solidFill>
              </a:rPr>
              <a:t>ІІ варіант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Навчальний план для 10-11 класів закладів загальної середньої освіти</a:t>
            </a:r>
            <a:endParaRPr sz="2800"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EC2C06"/>
              </a:buClr>
              <a:buSzPts val="3200"/>
              <a:buFont typeface="Arial"/>
              <a:buNone/>
            </a:pPr>
            <a:r>
              <a:rPr lang="uk-UA">
                <a:solidFill>
                  <a:srgbClr val="EC2C06"/>
                </a:solidFill>
              </a:rPr>
              <a:t>10 клас – 1,5 год., 11 клас – 2год. (ХІМІЯ)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solidFill>
                <a:srgbClr val="EC2C0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НАКАЗ №408, </a:t>
            </a:r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97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/>
              <a:t>10клас 2019-2020 н.р.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uk-UA"/>
              <a:t>ХІМІЯ 10 клас –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/>
              <a:t>Рівень стандарту -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uk-UA">
                <a:solidFill>
                  <a:srgbClr val="C00000"/>
                </a:solidFill>
              </a:rPr>
              <a:t>1,5 год.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/>
              <a:t>Профільний рівень –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uk-UA">
                <a:solidFill>
                  <a:srgbClr val="C00000"/>
                </a:solidFill>
              </a:rPr>
              <a:t>4 год.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uk-UA">
                <a:solidFill>
                  <a:srgbClr val="C00000"/>
                </a:solidFill>
              </a:rPr>
              <a:t>За новими програмами</a:t>
            </a:r>
            <a:r>
              <a:rPr lang="uk-UA"/>
              <a:t>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/>
              <a:t>Затверджено Міністерством освіти і науки України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/>
              <a:t>(наказ № 1407 від 23.10.2017 р.)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uk-UA">
                <a:solidFill>
                  <a:srgbClr val="C00000"/>
                </a:solidFill>
              </a:rPr>
              <a:t>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solidFill>
                <a:srgbClr val="C000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338" name="Google Shape;338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97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/>
              <a:t>11клас 2019-2020 н.р ХІМІЯ 11 клас –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/>
              <a:t>Рівень стандарту –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uk-UA">
                <a:solidFill>
                  <a:srgbClr val="C00000"/>
                </a:solidFill>
              </a:rPr>
              <a:t>2 год.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/>
              <a:t>Профільний рівень –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uk-UA">
                <a:solidFill>
                  <a:srgbClr val="C00000"/>
                </a:solidFill>
              </a:rPr>
              <a:t>6 год.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uk-UA">
                <a:solidFill>
                  <a:srgbClr val="C00000"/>
                </a:solidFill>
              </a:rPr>
              <a:t>За новими програмами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/>
              <a:t>Затверджено Міністерством освіти і науки України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/>
              <a:t>(наказ № 1407 від 23.10.2017 р.)</a:t>
            </a:r>
            <a:endParaRPr sz="20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5" descr="C:\Users\ciperko\Desktop\77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17144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 descr="C:\Users\ciperko\Desktop\8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140" y="3929066"/>
            <a:ext cx="20383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5" descr="C:\Users\ciperko\Desktop\99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868" y="4429132"/>
            <a:ext cx="24669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5" descr="C:\Users\ciperko\Desktop\44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58" y="4071942"/>
            <a:ext cx="1876425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/>
              <a:t>Навчальне забезпечення викладання хімії в освітніх закладах</a:t>
            </a:r>
            <a:endParaRPr sz="2800"/>
          </a:p>
        </p:txBody>
      </p:sp>
      <p:pic>
        <p:nvPicPr>
          <p:cNvPr id="348" name="Google Shape;348;p35" descr="C:\Users\ciperko\Desktop\66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6500826" y="1000108"/>
            <a:ext cx="17716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5" descr="C:\Users\ciperko\Desktop\Без названия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0496" y="1500174"/>
            <a:ext cx="17907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body" idx="1"/>
          </p:nvPr>
        </p:nvSpPr>
        <p:spPr>
          <a:xfrm>
            <a:off x="1043608" y="620687"/>
            <a:ext cx="3622106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Black"/>
              <a:buNone/>
            </a:pPr>
            <a:r>
              <a:rPr lang="uk-UA" sz="2000" b="1" i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ДОСВІД -</a:t>
            </a:r>
            <a:r>
              <a:rPr lang="uk-UA" sz="20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це ВЧИТЕЛЬ, який  дорого бере за свої уроки, але ніхто</a:t>
            </a:r>
            <a:endParaRPr/>
          </a:p>
          <a:p>
            <a:pPr marL="0" lvl="0" indent="0" algn="just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 Black"/>
              <a:buNone/>
            </a:pPr>
            <a:r>
              <a:rPr lang="uk-UA" sz="20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не вчить краще ніж </a:t>
            </a:r>
            <a:r>
              <a:rPr lang="uk-UA" sz="2000" b="1" i="1">
                <a:solidFill>
                  <a:srgbClr val="800000"/>
                </a:solidFill>
                <a:latin typeface="Arial Black"/>
                <a:ea typeface="Arial Black"/>
                <a:cs typeface="Arial Black"/>
                <a:sym typeface="Arial Black"/>
              </a:rPr>
              <a:t>ВІН.</a:t>
            </a:r>
            <a:endParaRPr sz="2000" b="1" i="1">
              <a:solidFill>
                <a:srgbClr val="8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i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 Black"/>
              <a:buNone/>
            </a:pPr>
            <a:r>
              <a:rPr lang="uk-UA" b="1" i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Мудрість древньої Греції</a:t>
            </a:r>
            <a:endParaRPr b="1" i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5" name="Google Shape;355;p36"/>
          <p:cNvSpPr txBox="1">
            <a:spLocks noGrp="1"/>
          </p:cNvSpPr>
          <p:nvPr>
            <p:ph type="title"/>
          </p:nvPr>
        </p:nvSpPr>
        <p:spPr>
          <a:xfrm>
            <a:off x="755576" y="4077072"/>
            <a:ext cx="7704856" cy="1800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Arial"/>
              <a:buNone/>
            </a:pPr>
            <a:r>
              <a:rPr lang="uk-UA" sz="32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Календарно-тематичне планування</a:t>
            </a:r>
            <a:br>
              <a:rPr lang="uk-UA" sz="32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2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Поурочне планування</a:t>
            </a:r>
            <a:br>
              <a:rPr lang="uk-UA" sz="32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2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Вимоги до планування</a:t>
            </a:r>
            <a:endParaRPr sz="3200">
              <a:solidFill>
                <a:srgbClr val="800000"/>
              </a:solidFill>
            </a:endParaRPr>
          </a:p>
        </p:txBody>
      </p:sp>
      <p:sp>
        <p:nvSpPr>
          <p:cNvPr id="356" name="Google Shape;356;p36"/>
          <p:cNvSpPr/>
          <p:nvPr/>
        </p:nvSpPr>
        <p:spPr>
          <a:xfrm>
            <a:off x="7467861" y="2168860"/>
            <a:ext cx="648072" cy="360040"/>
          </a:xfrm>
          <a:prstGeom prst="rect">
            <a:avLst/>
          </a:prstGeom>
          <a:solidFill>
            <a:srgbClr val="C3D5E7"/>
          </a:solidFill>
          <a:ln w="25400" cap="flat" cmpd="sng">
            <a:solidFill>
              <a:srgbClr val="6E6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00" b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2014-2015</a:t>
            </a: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36" descr="C:\Users\ciperko\Pictures\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198" y="500042"/>
            <a:ext cx="2928958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"/>
          <p:cNvSpPr txBox="1">
            <a:spLocks noGrp="1"/>
          </p:cNvSpPr>
          <p:nvPr>
            <p:ph type="body" idx="1"/>
          </p:nvPr>
        </p:nvSpPr>
        <p:spPr>
          <a:xfrm>
            <a:off x="285720" y="428604"/>
            <a:ext cx="4214272" cy="92869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3A0"/>
              </a:buClr>
              <a:buSzPts val="2200"/>
              <a:buFont typeface="Arial Black"/>
              <a:buNone/>
            </a:pPr>
            <a:r>
              <a:rPr lang="uk-UA" sz="2200">
                <a:solidFill>
                  <a:srgbClr val="6263A0"/>
                </a:solidFill>
                <a:latin typeface="Arial Black"/>
                <a:ea typeface="Arial Black"/>
                <a:cs typeface="Arial Black"/>
                <a:sym typeface="Arial Black"/>
              </a:rPr>
              <a:t>КАЛЕНДАРНЕ планування</a:t>
            </a:r>
            <a:endParaRPr sz="2200">
              <a:solidFill>
                <a:srgbClr val="6263A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3" name="Google Shape;363;p37"/>
          <p:cNvSpPr txBox="1">
            <a:spLocks noGrp="1"/>
          </p:cNvSpPr>
          <p:nvPr>
            <p:ph type="body" idx="2"/>
          </p:nvPr>
        </p:nvSpPr>
        <p:spPr>
          <a:xfrm>
            <a:off x="467544" y="1785926"/>
            <a:ext cx="4107614" cy="4667410"/>
          </a:xfrm>
          <a:prstGeom prst="rect">
            <a:avLst/>
          </a:prstGeom>
          <a:gradFill>
            <a:gsLst>
              <a:gs pos="0">
                <a:srgbClr val="F4F7FA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Black"/>
              <a:buNone/>
            </a:pPr>
            <a:r>
              <a:rPr lang="uk-UA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це розподіл у часі: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 Black"/>
              <a:buChar char="•"/>
            </a:pPr>
            <a:r>
              <a:rPr lang="uk-UA" b="1">
                <a:solidFill>
                  <a:srgbClr val="000066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окремих тем із врахуванням кількості годин, що визначаються програмою на кожну тему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Char char="•"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кількість тижневих годин (визначених навчальним планом) і розкладом  навчальних занять</a:t>
            </a:r>
            <a:endParaRPr b="1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7"/>
          <p:cNvSpPr txBox="1">
            <a:spLocks noGrp="1"/>
          </p:cNvSpPr>
          <p:nvPr>
            <p:ph type="body" idx="3"/>
          </p:nvPr>
        </p:nvSpPr>
        <p:spPr>
          <a:xfrm>
            <a:off x="4860032" y="428604"/>
            <a:ext cx="3998248" cy="10001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3A0"/>
              </a:buClr>
              <a:buSzPts val="2200"/>
              <a:buFont typeface="Arial Black"/>
              <a:buNone/>
            </a:pPr>
            <a:r>
              <a:rPr lang="uk-UA" sz="2200">
                <a:solidFill>
                  <a:srgbClr val="6263A0"/>
                </a:solidFill>
                <a:latin typeface="Arial Black"/>
                <a:ea typeface="Arial Black"/>
                <a:cs typeface="Arial Black"/>
                <a:sym typeface="Arial Black"/>
              </a:rPr>
              <a:t>ТЕМАТИЧНЕ планування</a:t>
            </a:r>
            <a:endParaRPr sz="2200">
              <a:solidFill>
                <a:srgbClr val="6263A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5" name="Google Shape;365;p37"/>
          <p:cNvSpPr txBox="1">
            <a:spLocks noGrp="1"/>
          </p:cNvSpPr>
          <p:nvPr>
            <p:ph type="body" idx="4"/>
          </p:nvPr>
        </p:nvSpPr>
        <p:spPr>
          <a:xfrm>
            <a:off x="4788024" y="1714488"/>
            <a:ext cx="4104456" cy="4666840"/>
          </a:xfrm>
          <a:prstGeom prst="rect">
            <a:avLst/>
          </a:prstGeom>
          <a:gradFill>
            <a:gsLst>
              <a:gs pos="0">
                <a:srgbClr val="EFF4F8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uk-UA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визначення послідовності , системи уроків навчання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основних видів роботи на уроці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послідовність вивчення окремих  питань теми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відбирає зміст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продумує систему повторення, закріплення знань учнів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Char char="•"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планує форми контролю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>
            <a:spLocks noGrp="1"/>
          </p:cNvSpPr>
          <p:nvPr>
            <p:ph type="body" idx="1"/>
          </p:nvPr>
        </p:nvSpPr>
        <p:spPr>
          <a:xfrm>
            <a:off x="539552" y="1988840"/>
            <a:ext cx="3960440" cy="75059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263A0"/>
              </a:buClr>
              <a:buSzPts val="2200"/>
              <a:buFont typeface="Arial Black"/>
              <a:buNone/>
            </a:pPr>
            <a:r>
              <a:rPr lang="uk-UA" sz="2200">
                <a:solidFill>
                  <a:srgbClr val="6263A0"/>
                </a:solidFill>
                <a:latin typeface="Arial Black"/>
                <a:ea typeface="Arial Black"/>
                <a:cs typeface="Arial Black"/>
                <a:sym typeface="Arial Black"/>
              </a:rPr>
              <a:t>Календарно -тематичне</a:t>
            </a:r>
            <a:endParaRPr sz="2200">
              <a:solidFill>
                <a:srgbClr val="6263A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1" name="Google Shape;371;p38"/>
          <p:cNvSpPr txBox="1">
            <a:spLocks noGrp="1"/>
          </p:cNvSpPr>
          <p:nvPr>
            <p:ph type="body" idx="2"/>
          </p:nvPr>
        </p:nvSpPr>
        <p:spPr>
          <a:xfrm>
            <a:off x="467544" y="2852936"/>
            <a:ext cx="4107614" cy="3600400"/>
          </a:xfrm>
          <a:prstGeom prst="rect">
            <a:avLst/>
          </a:prstGeom>
          <a:gradFill>
            <a:gsLst>
              <a:gs pos="0">
                <a:srgbClr val="F4F7FA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№ з/п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Дата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Тема уроку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Демонстрації, лабораторні досліди, розрахункові задачі, домашні експерименти</a:t>
            </a:r>
            <a:endParaRPr b="1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8"/>
          <p:cNvSpPr txBox="1">
            <a:spLocks noGrp="1"/>
          </p:cNvSpPr>
          <p:nvPr>
            <p:ph type="body" idx="3"/>
          </p:nvPr>
        </p:nvSpPr>
        <p:spPr>
          <a:xfrm>
            <a:off x="4860032" y="714356"/>
            <a:ext cx="3960440" cy="135732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263A0"/>
              </a:buClr>
              <a:buSzPts val="2200"/>
              <a:buFont typeface="Arial Black"/>
              <a:buNone/>
            </a:pPr>
            <a:r>
              <a:rPr lang="uk-UA" sz="2200">
                <a:solidFill>
                  <a:srgbClr val="6263A0"/>
                </a:solidFill>
                <a:latin typeface="Arial Black"/>
                <a:ea typeface="Arial Black"/>
                <a:cs typeface="Arial Black"/>
                <a:sym typeface="Arial Black"/>
              </a:rPr>
              <a:t>на основі компетентнісного підходу</a:t>
            </a:r>
            <a:endParaRPr sz="2200">
              <a:solidFill>
                <a:srgbClr val="6263A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3" name="Google Shape;373;p38"/>
          <p:cNvSpPr txBox="1">
            <a:spLocks noGrp="1"/>
          </p:cNvSpPr>
          <p:nvPr>
            <p:ph type="body" idx="4"/>
          </p:nvPr>
        </p:nvSpPr>
        <p:spPr>
          <a:xfrm>
            <a:off x="4788024" y="2071678"/>
            <a:ext cx="4104456" cy="4309650"/>
          </a:xfrm>
          <a:prstGeom prst="rect">
            <a:avLst/>
          </a:prstGeom>
          <a:gradFill>
            <a:gsLst>
              <a:gs pos="0">
                <a:srgbClr val="EFF4F8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uk-UA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Поняття, що уводяться вперше (1), і ті, що розвиваються (2)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F70A1"/>
              </a:buClr>
              <a:buSzPts val="2400"/>
              <a:buFont typeface="Arial"/>
              <a:buNone/>
            </a:pPr>
            <a:r>
              <a:rPr lang="uk-UA" b="1">
                <a:solidFill>
                  <a:srgbClr val="3F70A1"/>
                </a:solidFill>
                <a:latin typeface="Arial"/>
                <a:ea typeface="Arial"/>
                <a:cs typeface="Arial"/>
                <a:sym typeface="Arial"/>
              </a:rPr>
              <a:t>Очікувані результати навчально-пізнавальної діяльності учнів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Знаннєвий</a:t>
            </a:r>
            <a:endParaRPr b="1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Діяльнісний</a:t>
            </a:r>
            <a:endParaRPr b="1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lang="uk-UA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Ціннісний </a:t>
            </a:r>
            <a:endParaRPr b="1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38" descr="http://im1-tub-ua.yandex.net/i?id=db08c623a954cdb4989e4ad3ab94d428-135-144&amp;n=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00" y="214290"/>
            <a:ext cx="2880320" cy="191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755576" y="188640"/>
            <a:ext cx="806489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/>
              <a:t>ЧИННИКИ КАЛЕНДАРНО-ТЕМАТИЧНОГО ПЛАНУВАННЯ</a:t>
            </a:r>
            <a:endParaRPr sz="2800"/>
          </a:p>
        </p:txBody>
      </p:sp>
      <p:sp>
        <p:nvSpPr>
          <p:cNvPr id="381" name="Google Shape;381;p39"/>
          <p:cNvSpPr/>
          <p:nvPr/>
        </p:nvSpPr>
        <p:spPr>
          <a:xfrm>
            <a:off x="611560" y="2348880"/>
            <a:ext cx="8136904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 Black"/>
              <a:buChar char="•"/>
            </a:pPr>
            <a:r>
              <a:rPr lang="uk-UA" sz="1700" b="1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Календарно-</a:t>
            </a:r>
            <a:endParaRPr sz="1700" b="1" i="0" u="none" strike="noStrike" cap="non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7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 Black"/>
              <a:buChar char="•"/>
            </a:pPr>
            <a:r>
              <a:rPr lang="uk-UA" sz="1700" b="1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тематичне планування</a:t>
            </a:r>
            <a:endParaRPr sz="1700" b="1" i="0" u="none" strike="noStrike" cap="non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17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uk-UA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Державний освітній стандарт</a:t>
            </a: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-12065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•"/>
            </a:pPr>
            <a:r>
              <a:rPr lang="uk-UA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Навчальна програма</a:t>
            </a:r>
            <a:endParaRPr sz="19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-12065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•"/>
            </a:pPr>
            <a:r>
              <a:rPr lang="uk-UA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Типовий начальний план</a:t>
            </a:r>
            <a:endParaRPr sz="19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4" indent="-127000" algn="l" rtl="0">
              <a:lnSpc>
                <a:spcPct val="75000"/>
              </a:lnSpc>
              <a:spcBef>
                <a:spcPts val="19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uk-UA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Розклад уроків. </a:t>
            </a:r>
            <a:endParaRPr/>
          </a:p>
          <a:p>
            <a:pPr marL="457200" marR="0" lvl="4" indent="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2" indent="-1270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uk-UA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Нормативні документи</a:t>
            </a:r>
            <a:endParaRPr/>
          </a:p>
          <a:p>
            <a:pPr marL="228600" marR="0" lvl="2" indent="-1143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Char char="•"/>
            </a:pPr>
            <a:r>
              <a:rPr lang="uk-UA"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(накази, листи)</a:t>
            </a:r>
            <a:endParaRPr sz="1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-114300" algn="l" rtl="0">
              <a:lnSpc>
                <a:spcPct val="75000"/>
              </a:lnSpc>
              <a:spcBef>
                <a:spcPts val="12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uk-UA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Структура навч року.</a:t>
            </a:r>
            <a:endParaRPr/>
          </a:p>
          <a:p>
            <a:pPr marL="342900" marR="0" lvl="3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39" descr="http://im3-tub-ua.yandex.net/i?id=3b31d58ec6379d961f10c94f918682ce-22-144&amp;n=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64" y="928670"/>
            <a:ext cx="3357586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/>
          <p:nvPr/>
        </p:nvSpPr>
        <p:spPr>
          <a:xfrm>
            <a:off x="2014538" y="2133600"/>
            <a:ext cx="5895975" cy="1225550"/>
          </a:xfrm>
          <a:prstGeom prst="roundRect">
            <a:avLst>
              <a:gd name="adj" fmla="val 16449"/>
            </a:avLst>
          </a:prstGeom>
          <a:gradFill>
            <a:gsLst>
              <a:gs pos="0">
                <a:srgbClr val="C6C6C6"/>
              </a:gs>
              <a:gs pos="50000">
                <a:srgbClr val="C0C0C0">
                  <a:alpha val="29803"/>
                </a:srgbClr>
              </a:gs>
              <a:gs pos="100000">
                <a:srgbClr val="C6C6C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0"/>
          <p:cNvSpPr/>
          <p:nvPr/>
        </p:nvSpPr>
        <p:spPr>
          <a:xfrm>
            <a:off x="2044700" y="3581400"/>
            <a:ext cx="5853113" cy="1289050"/>
          </a:xfrm>
          <a:prstGeom prst="roundRect">
            <a:avLst>
              <a:gd name="adj" fmla="val 16227"/>
            </a:avLst>
          </a:prstGeom>
          <a:gradFill>
            <a:gsLst>
              <a:gs pos="0">
                <a:srgbClr val="C6C6C6"/>
              </a:gs>
              <a:gs pos="50000">
                <a:srgbClr val="C0C0C0">
                  <a:alpha val="29803"/>
                </a:srgbClr>
              </a:gs>
              <a:gs pos="100000">
                <a:srgbClr val="C6C6C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0"/>
          <p:cNvSpPr/>
          <p:nvPr/>
        </p:nvSpPr>
        <p:spPr>
          <a:xfrm>
            <a:off x="2143108" y="5143512"/>
            <a:ext cx="5853113" cy="1225550"/>
          </a:xfrm>
          <a:prstGeom prst="roundRect">
            <a:avLst>
              <a:gd name="adj" fmla="val 22019"/>
            </a:avLst>
          </a:prstGeom>
          <a:gradFill>
            <a:gsLst>
              <a:gs pos="0">
                <a:srgbClr val="C6C6C6"/>
              </a:gs>
              <a:gs pos="50000">
                <a:srgbClr val="C0C0C0">
                  <a:alpha val="29803"/>
                </a:srgbClr>
              </a:gs>
              <a:gs pos="100000">
                <a:srgbClr val="C6C6C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0"/>
          <p:cNvSpPr/>
          <p:nvPr/>
        </p:nvSpPr>
        <p:spPr>
          <a:xfrm>
            <a:off x="3198813" y="2214555"/>
            <a:ext cx="41798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Вступ. Початкові хім.поняття. Кисень. Вода.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(1,5 год. на тиждень.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Всього 3 теми)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0"/>
          <p:cNvSpPr/>
          <p:nvPr/>
        </p:nvSpPr>
        <p:spPr>
          <a:xfrm>
            <a:off x="1223963" y="2300288"/>
            <a:ext cx="1806575" cy="9302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8889AD"/>
              </a:gs>
            </a:gsLst>
            <a:path path="circle">
              <a:fillToRect l="100000" b="100000"/>
            </a:path>
            <a:tileRect t="-100000" r="-100000"/>
          </a:gradFill>
          <a:ln w="38100" cap="flat" cmpd="sng">
            <a:solidFill>
              <a:srgbClr val="F8F8F8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1250950" y="2285993"/>
            <a:ext cx="17303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7 клас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 51 год.</a:t>
            </a:r>
            <a:endParaRPr sz="2400" b="1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0"/>
          <p:cNvSpPr/>
          <p:nvPr/>
        </p:nvSpPr>
        <p:spPr>
          <a:xfrm>
            <a:off x="1247775" y="3748088"/>
            <a:ext cx="1806575" cy="9302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43A6AF"/>
              </a:gs>
            </a:gsLst>
            <a:path path="circle">
              <a:fillToRect l="100000" b="100000"/>
            </a:path>
            <a:tileRect t="-100000" r="-100000"/>
          </a:gradFill>
          <a:ln w="38100" cap="flat" cmpd="sng">
            <a:solidFill>
              <a:srgbClr val="F8F8F8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1236663" y="5241925"/>
            <a:ext cx="1806575" cy="9302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hlink"/>
              </a:gs>
              <a:gs pos="100000">
                <a:srgbClr val="6DB0A6"/>
              </a:gs>
            </a:gsLst>
            <a:path path="circle">
              <a:fillToRect l="100000" b="100000"/>
            </a:path>
            <a:tileRect t="-100000" r="-100000"/>
          </a:gradFill>
          <a:ln w="38100" cap="flat" cmpd="sng">
            <a:solidFill>
              <a:srgbClr val="F8F8F8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0"/>
          <p:cNvSpPr txBox="1"/>
          <p:nvPr/>
        </p:nvSpPr>
        <p:spPr>
          <a:xfrm>
            <a:off x="1270000" y="3786191"/>
            <a:ext cx="17430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8 клас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68 год.</a:t>
            </a:r>
            <a:endParaRPr sz="2400" b="1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1277938" y="5214951"/>
            <a:ext cx="17113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9 клас 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68 год.</a:t>
            </a:r>
            <a:endParaRPr sz="2400" b="1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3143241" y="3500438"/>
            <a:ext cx="471490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Будова атома. ПЗ і ПС. Хімічний зв’язок і будова речовини. Кількість речовини. Розрахунки за хім.ф-лами. Основні класи неорг. сполук</a:t>
            </a:r>
            <a:r>
              <a:rPr lang="uk-UA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 (2 год. на тиждень. Всього 4 теми.)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0"/>
          <p:cNvSpPr/>
          <p:nvPr/>
        </p:nvSpPr>
        <p:spPr>
          <a:xfrm>
            <a:off x="3198813" y="5214951"/>
            <a:ext cx="395446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Розчини. Хімічні реакції. Початкові поняття про орг. сполуки. Узагальнення знань з хімії </a:t>
            </a:r>
            <a:r>
              <a:rPr lang="uk-UA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(2 год. на тиждень. Всього 4 теми)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457200" y="1143000"/>
            <a:ext cx="8404225" cy="4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00" name="Google Shape;400;p40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/>
              <a:t>Запропонований навчальний матеріал:</a:t>
            </a:r>
            <a:endParaRPr sz="3200"/>
          </a:p>
        </p:txBody>
      </p:sp>
      <p:pic>
        <p:nvPicPr>
          <p:cNvPr id="401" name="Google Shape;401;p40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5" y="2327275"/>
            <a:ext cx="1689100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0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5276850"/>
            <a:ext cx="1689100" cy="2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5993606" cy="66754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 flipH="1">
            <a:off x="708422" y="2136775"/>
            <a:ext cx="4504134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Чому навчати?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 навчати?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НАВІЩО навчати?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Хто це повинен робити?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5993607" y="434976"/>
            <a:ext cx="3150394" cy="460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Наші принципи: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вчитися вчитися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вчитися разом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вчитися в дії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вчитися бути собою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/>
          <p:nvPr/>
        </p:nvSpPr>
        <p:spPr>
          <a:xfrm>
            <a:off x="2014538" y="2133600"/>
            <a:ext cx="5895975" cy="1225550"/>
          </a:xfrm>
          <a:prstGeom prst="roundRect">
            <a:avLst>
              <a:gd name="adj" fmla="val 16449"/>
            </a:avLst>
          </a:prstGeom>
          <a:gradFill>
            <a:gsLst>
              <a:gs pos="0">
                <a:srgbClr val="C6C6C6"/>
              </a:gs>
              <a:gs pos="50000">
                <a:srgbClr val="C0C0C0">
                  <a:alpha val="29803"/>
                </a:srgbClr>
              </a:gs>
              <a:gs pos="100000">
                <a:srgbClr val="C6C6C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1"/>
          <p:cNvSpPr/>
          <p:nvPr/>
        </p:nvSpPr>
        <p:spPr>
          <a:xfrm>
            <a:off x="2044700" y="3581400"/>
            <a:ext cx="5853113" cy="1289050"/>
          </a:xfrm>
          <a:prstGeom prst="roundRect">
            <a:avLst>
              <a:gd name="adj" fmla="val 16227"/>
            </a:avLst>
          </a:prstGeom>
          <a:gradFill>
            <a:gsLst>
              <a:gs pos="0">
                <a:srgbClr val="C6C6C6"/>
              </a:gs>
              <a:gs pos="50000">
                <a:srgbClr val="C0C0C0">
                  <a:alpha val="29803"/>
                </a:srgbClr>
              </a:gs>
              <a:gs pos="100000">
                <a:srgbClr val="C6C6C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1"/>
          <p:cNvSpPr/>
          <p:nvPr/>
        </p:nvSpPr>
        <p:spPr>
          <a:xfrm>
            <a:off x="3198813" y="2409825"/>
            <a:ext cx="41798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Органічна хімія</a:t>
            </a:r>
            <a:endParaRPr/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1,5 год</a:t>
            </a:r>
            <a:endParaRPr sz="20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1"/>
          <p:cNvSpPr/>
          <p:nvPr/>
        </p:nvSpPr>
        <p:spPr>
          <a:xfrm>
            <a:off x="1223963" y="2300288"/>
            <a:ext cx="1806575" cy="9302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8889AD"/>
              </a:gs>
            </a:gsLst>
            <a:path path="circle">
              <a:fillToRect l="100000" b="100000"/>
            </a:path>
            <a:tileRect t="-100000" r="-100000"/>
          </a:gradFill>
          <a:ln w="38100" cap="flat" cmpd="sng">
            <a:solidFill>
              <a:srgbClr val="F8F8F8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1"/>
          <p:cNvSpPr/>
          <p:nvPr/>
        </p:nvSpPr>
        <p:spPr>
          <a:xfrm>
            <a:off x="1250950" y="2285993"/>
            <a:ext cx="17303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10  клас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 52 год.</a:t>
            </a:r>
            <a:endParaRPr sz="2400" b="1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1"/>
          <p:cNvSpPr/>
          <p:nvPr/>
        </p:nvSpPr>
        <p:spPr>
          <a:xfrm>
            <a:off x="1247775" y="3748088"/>
            <a:ext cx="1806575" cy="9302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43A6AF"/>
              </a:gs>
            </a:gsLst>
            <a:path path="circle">
              <a:fillToRect l="100000" b="100000"/>
            </a:path>
            <a:tileRect t="-100000" r="-100000"/>
          </a:gradFill>
          <a:ln w="38100" cap="flat" cmpd="sng">
            <a:solidFill>
              <a:srgbClr val="F8F8F8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1"/>
          <p:cNvSpPr txBox="1"/>
          <p:nvPr/>
        </p:nvSpPr>
        <p:spPr>
          <a:xfrm>
            <a:off x="1270000" y="3786191"/>
            <a:ext cx="17430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11 клас</a:t>
            </a:r>
            <a:endParaRPr sz="2400" b="1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70 год.</a:t>
            </a:r>
            <a:endParaRPr sz="2400" b="1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1"/>
          <p:cNvSpPr/>
          <p:nvPr/>
        </p:nvSpPr>
        <p:spPr>
          <a:xfrm>
            <a:off x="3198813" y="3786190"/>
            <a:ext cx="39719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Загальна хімія, хімія неорганічних речовин</a:t>
            </a:r>
            <a:endParaRPr/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2 год</a:t>
            </a:r>
            <a:endParaRPr sz="20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1"/>
          <p:cNvSpPr/>
          <p:nvPr/>
        </p:nvSpPr>
        <p:spPr>
          <a:xfrm>
            <a:off x="3198813" y="5214951"/>
            <a:ext cx="39544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1"/>
          <p:cNvSpPr/>
          <p:nvPr/>
        </p:nvSpPr>
        <p:spPr>
          <a:xfrm>
            <a:off x="457200" y="1143000"/>
            <a:ext cx="8404225" cy="4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17" name="Google Shape;417;p41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/>
              <a:t>Запропонований навчальний матеріал рівень стандарту:</a:t>
            </a:r>
            <a:endParaRPr sz="3200"/>
          </a:p>
        </p:txBody>
      </p:sp>
      <p:pic>
        <p:nvPicPr>
          <p:cNvPr id="418" name="Google Shape;418;p41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5" y="2327275"/>
            <a:ext cx="1689100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1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925" y="3781425"/>
            <a:ext cx="1689100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1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28" y="5286388"/>
            <a:ext cx="1689100" cy="2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"/>
          <p:cNvSpPr/>
          <p:nvPr/>
        </p:nvSpPr>
        <p:spPr>
          <a:xfrm>
            <a:off x="2014538" y="2133600"/>
            <a:ext cx="5895975" cy="1225550"/>
          </a:xfrm>
          <a:prstGeom prst="roundRect">
            <a:avLst>
              <a:gd name="adj" fmla="val 16449"/>
            </a:avLst>
          </a:prstGeom>
          <a:gradFill>
            <a:gsLst>
              <a:gs pos="0">
                <a:srgbClr val="C6C6C6"/>
              </a:gs>
              <a:gs pos="50000">
                <a:srgbClr val="C0C0C0">
                  <a:alpha val="29803"/>
                </a:srgbClr>
              </a:gs>
              <a:gs pos="100000">
                <a:srgbClr val="C6C6C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2"/>
          <p:cNvSpPr/>
          <p:nvPr/>
        </p:nvSpPr>
        <p:spPr>
          <a:xfrm>
            <a:off x="2044700" y="3581400"/>
            <a:ext cx="5853113" cy="1289050"/>
          </a:xfrm>
          <a:prstGeom prst="roundRect">
            <a:avLst>
              <a:gd name="adj" fmla="val 16227"/>
            </a:avLst>
          </a:prstGeom>
          <a:gradFill>
            <a:gsLst>
              <a:gs pos="0">
                <a:srgbClr val="C6C6C6"/>
              </a:gs>
              <a:gs pos="50000">
                <a:srgbClr val="C0C0C0">
                  <a:alpha val="29803"/>
                </a:srgbClr>
              </a:gs>
              <a:gs pos="100000">
                <a:srgbClr val="C6C6C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2"/>
          <p:cNvSpPr/>
          <p:nvPr/>
        </p:nvSpPr>
        <p:spPr>
          <a:xfrm>
            <a:off x="3198813" y="2409825"/>
            <a:ext cx="41798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Органічна хімія</a:t>
            </a:r>
            <a:endParaRPr/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4 год</a:t>
            </a:r>
            <a:endParaRPr sz="20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2"/>
          <p:cNvSpPr/>
          <p:nvPr/>
        </p:nvSpPr>
        <p:spPr>
          <a:xfrm>
            <a:off x="1223963" y="2300288"/>
            <a:ext cx="1806575" cy="9302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8889AD"/>
              </a:gs>
            </a:gsLst>
            <a:path path="circle">
              <a:fillToRect l="100000" b="100000"/>
            </a:path>
            <a:tileRect t="-100000" r="-100000"/>
          </a:gradFill>
          <a:ln w="38100" cap="flat" cmpd="sng">
            <a:solidFill>
              <a:srgbClr val="F8F8F8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2"/>
          <p:cNvSpPr/>
          <p:nvPr/>
        </p:nvSpPr>
        <p:spPr>
          <a:xfrm>
            <a:off x="1250950" y="2285993"/>
            <a:ext cx="17303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10  клас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 140 год.</a:t>
            </a:r>
            <a:endParaRPr sz="2400" b="1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2"/>
          <p:cNvSpPr/>
          <p:nvPr/>
        </p:nvSpPr>
        <p:spPr>
          <a:xfrm>
            <a:off x="1247775" y="3748088"/>
            <a:ext cx="1806575" cy="9302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43A6AF"/>
              </a:gs>
            </a:gsLst>
            <a:path path="circle">
              <a:fillToRect l="100000" b="100000"/>
            </a:path>
            <a:tileRect t="-100000" r="-100000"/>
          </a:gradFill>
          <a:ln w="38100" cap="flat" cmpd="sng">
            <a:solidFill>
              <a:srgbClr val="F8F8F8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2"/>
          <p:cNvSpPr txBox="1"/>
          <p:nvPr/>
        </p:nvSpPr>
        <p:spPr>
          <a:xfrm>
            <a:off x="1270000" y="3786191"/>
            <a:ext cx="17430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11 клас</a:t>
            </a:r>
            <a:endParaRPr sz="2400" b="1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210 год.</a:t>
            </a:r>
            <a:endParaRPr sz="2400" b="1">
              <a:solidFill>
                <a:srgbClr val="F8F8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2"/>
          <p:cNvSpPr/>
          <p:nvPr/>
        </p:nvSpPr>
        <p:spPr>
          <a:xfrm>
            <a:off x="3198813" y="3786190"/>
            <a:ext cx="39719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Неорганічна хімія</a:t>
            </a:r>
            <a:endParaRPr/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6 год</a:t>
            </a:r>
            <a:endParaRPr sz="20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2"/>
          <p:cNvSpPr/>
          <p:nvPr/>
        </p:nvSpPr>
        <p:spPr>
          <a:xfrm>
            <a:off x="3198813" y="5214951"/>
            <a:ext cx="39544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2"/>
          <p:cNvSpPr/>
          <p:nvPr/>
        </p:nvSpPr>
        <p:spPr>
          <a:xfrm>
            <a:off x="457200" y="1143000"/>
            <a:ext cx="8404225" cy="4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5" name="Google Shape;435;p42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/>
              <a:t>Запропонований навчальний матеріал профільний рівень:</a:t>
            </a:r>
            <a:endParaRPr sz="3200"/>
          </a:p>
        </p:txBody>
      </p:sp>
      <p:pic>
        <p:nvPicPr>
          <p:cNvPr id="436" name="Google Shape;436;p42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5" y="2327275"/>
            <a:ext cx="1689100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2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925" y="3781425"/>
            <a:ext cx="1689100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2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28" y="5286388"/>
            <a:ext cx="1689100" cy="2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3" name="Google Shape;443;p43"/>
          <p:cNvGraphicFramePr/>
          <p:nvPr/>
        </p:nvGraphicFramePr>
        <p:xfrm>
          <a:off x="357156" y="8572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{DE083055-6763-46FF-82BF-53E9FFEC6437}</a:tableStyleId>
              </a:tblPr>
              <a:tblGrid>
                <a:gridCol w="117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3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76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/>
                        <a:t>7 клас</a:t>
                      </a:r>
                      <a:endParaRPr sz="2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клас</a:t>
                      </a:r>
                      <a:endParaRPr sz="2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клас</a:t>
                      </a:r>
                      <a:endParaRPr sz="2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0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РЗ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4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6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2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Демонстрації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12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18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10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Лаб.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досліди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10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7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13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Практ.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роботи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5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3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5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Дом.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експеримент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2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1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3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Навч.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проєти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11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9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/>
                        <a:t>19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01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 7кл. (проекти)</a:t>
            </a:r>
            <a:endParaRPr/>
          </a:p>
        </p:txBody>
      </p:sp>
      <p:graphicFrame>
        <p:nvGraphicFramePr>
          <p:cNvPr id="449" name="Google Shape;449;p44"/>
          <p:cNvGraphicFramePr/>
          <p:nvPr/>
        </p:nvGraphicFramePr>
        <p:xfrm>
          <a:off x="179512" y="-15411809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{EEBFB645-5801-4CF8-9147-1DABB439F239}</a:tableStyleId>
              </a:tblPr>
              <a:tblGrid>
                <a:gridCol w="440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/>
                        <a:t>Попередня редакція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/>
                        <a:t>Остання редакція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Періодична система хімічних елементів Д.І.Менделєєва. Структура періодичної системи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Ознайомлення з</a:t>
                      </a:r>
                      <a:r>
                        <a:rPr lang="uk-UA" sz="400"/>
                        <a:t> </a:t>
                      </a:r>
                      <a:r>
                        <a:rPr lang="uk-UA" sz="400" u="none" strike="noStrike"/>
                        <a:t>періодичною системою хімічних елементів Д.І. Менделєєва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Метали й неметали. Металічні та неметалічні елементи, їх розміщення в періодичній системі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Метали й неметали. Металічні та неметалічні елементи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Валентність хімічних елементів. Складання формул бінарних сполук за валентністю елементів. Визначення валентності елементів за формулами бінарних сполук. Зв'язок між розміщенням елемента в періодичній системі та його валентністю.</a:t>
                      </a:r>
                      <a:endParaRPr sz="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275" marR="112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Валентність хімічних елементів. Складання формул бінарних сполук за валентністю елементів. Визначення валентності елементів за формулами бінарних сполук.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Демонстрації</a:t>
                      </a:r>
                      <a:endParaRPr sz="200"/>
                    </a:p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3. —7. Хімічні реакції, що супроводжуються виділенням газу, випаданням осаду, зміною забарвлення, появою запаху, тепловим ефектом </a:t>
                      </a:r>
                      <a:endParaRPr sz="200"/>
                    </a:p>
                    <a:p>
                      <a:pPr marL="0" marR="0" lvl="0" indent="0" algn="just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8. Зразки металів і неметалів.</a:t>
                      </a:r>
                      <a:endParaRPr sz="200"/>
                    </a:p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9. Періодична система хімічних елементів Д. І. Менделєєва.</a:t>
                      </a:r>
                      <a:endParaRPr sz="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275" marR="112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Демонстрації</a:t>
                      </a:r>
                      <a:endParaRPr sz="200"/>
                    </a:p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3. Періодична система хімічних елементів Д. І. Менделєєва. </a:t>
                      </a:r>
                      <a:endParaRPr sz="200"/>
                    </a:p>
                    <a:p>
                      <a:pPr marL="0" marR="0" lvl="0" indent="0" algn="just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4. Зразки металів і неметалів.</a:t>
                      </a:r>
                      <a:endParaRPr sz="200"/>
                    </a:p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5—9. Хімічні реакції, що супроводжуються виділенням газу, випаданням осаду, зміною забарвлення, появою запаху, тепловим ефектом.</a:t>
                      </a:r>
                      <a:endParaRPr sz="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275" marR="112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Домашній експеримент</a:t>
                      </a:r>
                      <a:endParaRPr sz="200"/>
                    </a:p>
                    <a:p>
                      <a:pPr marL="342900" marR="0" lvl="0" indent="-34290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lang="uk-UA" sz="400" u="none" strike="noStrike"/>
                        <a:t>Взаємодія харчової соди із соком квашеної капусти, лимонною кислотою, кефіром.</a:t>
                      </a:r>
                      <a:endParaRPr sz="200" u="none" strike="noStrike"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lang="uk-UA" sz="400" u="none" strike="noStrike"/>
                        <a:t>Очищення води від накипу фільтруванням після її кип’ятіння</a:t>
                      </a:r>
                      <a:endParaRPr sz="20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Домашній експеримент</a:t>
                      </a:r>
                      <a:endParaRPr sz="200"/>
                    </a:p>
                    <a:p>
                      <a:pPr marL="342900" marR="0" lvl="0" indent="-34290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AutoNum type="arabicPeriod"/>
                      </a:pPr>
                      <a:r>
                        <a:rPr lang="uk-UA" sz="400" u="none" strike="noStrike"/>
                        <a:t>Взаємодія харчової соди із соком квашеної капусти, лимонною кислотою, кефіром.</a:t>
                      </a:r>
                      <a:endParaRPr sz="200" u="none" strike="noStrik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/>
                        <a:t>народній творчості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/>
                        <a:t>Домашній експеримент</a:t>
                      </a:r>
                      <a:endParaRPr sz="200"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AutoNum type="arabicPeriod" startAt="3"/>
                      </a:pPr>
                      <a:r>
                        <a:rPr lang="uk-UA" sz="400" u="none" strike="noStrike"/>
                        <a:t>Дія гідроген пероксиду на сирі та відварені овочі та м’ясо</a:t>
                      </a:r>
                      <a:endParaRPr sz="20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 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/>
                        <a:t>Домашній експеримент</a:t>
                      </a:r>
                      <a:endParaRPr sz="200"/>
                    </a:p>
                    <a:p>
                      <a:pPr marL="342900" marR="0" lvl="0" indent="-34290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AutoNum type="arabicPeriod" startAt="4"/>
                      </a:pPr>
                      <a:r>
                        <a:rPr lang="uk-UA" sz="400" u="none" strike="noStrike"/>
                        <a:t>Виготовлення водного розчину кухонної солі.</a:t>
                      </a:r>
                      <a:endParaRPr sz="200"/>
                    </a:p>
                    <a:p>
                      <a:pPr marL="342900" marR="0" lvl="0" indent="-34290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AutoNum type="arabicPeriod" startAt="4"/>
                      </a:pPr>
                      <a:r>
                        <a:rPr lang="uk-UA" sz="400" u="none" strike="noStrike"/>
                        <a:t>Очищення води кип’ятінням і за допомогою побутового фільтру</a:t>
                      </a:r>
                      <a:endParaRPr sz="2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 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/>
                        <a:t>Домашній експеримент</a:t>
                      </a:r>
                      <a:endParaRPr sz="200"/>
                    </a:p>
                    <a:p>
                      <a:pPr marL="342900" marR="0" lvl="0" indent="-34290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AutoNum type="arabicPeriod" startAt="2"/>
                      </a:pPr>
                      <a:r>
                        <a:rPr lang="uk-UA" sz="400" u="none" strike="noStrike"/>
                        <a:t>Виготовлення водного розчину кухонної солі.</a:t>
                      </a:r>
                      <a:endParaRPr sz="200"/>
                    </a:p>
                    <a:p>
                      <a:pPr marL="342900" marR="0" lvl="0" indent="-342900" algn="l" rtl="0">
                        <a:lnSpc>
                          <a:spcPct val="29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AutoNum type="arabicPeriod" startAt="2"/>
                      </a:pPr>
                      <a:r>
                        <a:rPr lang="uk-UA" sz="400" u="none" strike="noStrike"/>
                        <a:t>Очищення води кип’ятінням і за допомогою побутового фільтру</a:t>
                      </a:r>
                      <a:endParaRPr sz="2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400" u="none" strike="noStrike"/>
                        <a:t> </a:t>
                      </a:r>
                      <a:endParaRPr sz="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275" marR="112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0" name="Google Shape;450;p44"/>
          <p:cNvSpPr txBox="1">
            <a:spLocks noGrp="1"/>
          </p:cNvSpPr>
          <p:nvPr>
            <p:ph type="body" idx="1"/>
          </p:nvPr>
        </p:nvSpPr>
        <p:spPr>
          <a:xfrm>
            <a:off x="457200" y="1142984"/>
            <a:ext cx="8229600" cy="571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uk-UA" sz="2200" b="1" i="1"/>
              <a:t>Навчальні проекти</a:t>
            </a:r>
            <a:endParaRPr sz="22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1. Хімічні речовини навколо нас 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2. Історичне значення вогню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3. Хімічні явища в природі</a:t>
            </a:r>
            <a:endParaRPr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4.Хімічні явища  в побуті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5. Використання хімічних явищ у художній творчості й народних ремеслах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6. Речовини і хімічні явища в літературних творах і народній творчості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7. Проблема забруднення повітря та шляхи розв’язування її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8. Поліпшення стану повітря у класній кімнаті піл час занять</a:t>
            </a: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9. Дослідження якості води з різних джерел</a:t>
            </a:r>
            <a:endParaRPr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10. Дослідження фізичних і хімічних властивостей води</a:t>
            </a:r>
            <a:endParaRPr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/>
              <a:t>11. Способи очищення води в побуті</a:t>
            </a:r>
            <a:endParaRPr sz="2000"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>
            <a:spLocks noGrp="1"/>
          </p:cNvSpPr>
          <p:nvPr>
            <p:ph type="title"/>
          </p:nvPr>
        </p:nvSpPr>
        <p:spPr>
          <a:xfrm>
            <a:off x="533400" y="214290"/>
            <a:ext cx="8229600" cy="200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uk-UA" sz="5200" b="0"/>
            </a:br>
            <a:br>
              <a:rPr lang="uk-UA" sz="5200" b="0"/>
            </a:br>
            <a:r>
              <a:rPr lang="uk-UA" sz="2400"/>
              <a:t>ОБИРАЄМО ТИП УРОКУ </a:t>
            </a:r>
            <a:br>
              <a:rPr lang="uk-UA" sz="2400" b="0"/>
            </a:br>
            <a:r>
              <a:rPr lang="uk-UA" sz="2400" b="0"/>
              <a:t>(за дидактичною метою)</a:t>
            </a:r>
            <a:br>
              <a:rPr lang="uk-UA" sz="2400" b="0"/>
            </a:br>
            <a:r>
              <a:rPr lang="uk-UA" sz="2400" b="0"/>
              <a:t>Сучасна дидактика в цілому зберігає розроблену </a:t>
            </a:r>
            <a:br>
              <a:rPr lang="uk-UA" sz="2400" b="0"/>
            </a:br>
            <a:r>
              <a:rPr lang="uk-UA" sz="2400" b="0"/>
              <a:t>К.Д. Ушинським класифікацію уроків, але дещо її уточнює.</a:t>
            </a:r>
            <a:br>
              <a:rPr lang="uk-UA" sz="2400" b="0"/>
            </a:br>
            <a:br>
              <a:rPr lang="uk-UA" sz="5200" b="0"/>
            </a:br>
            <a:endParaRPr sz="2400" b="0"/>
          </a:p>
        </p:txBody>
      </p:sp>
      <p:pic>
        <p:nvPicPr>
          <p:cNvPr id="456" name="Google Shape;456;p45" descr="C:\Users\ciperko\Desktop\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14" y="2285992"/>
            <a:ext cx="7215238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/>
              <a:t>Особливості проведення занять у кабінеті хімії</a:t>
            </a:r>
            <a:endParaRPr sz="2800"/>
          </a:p>
        </p:txBody>
      </p:sp>
      <p:sp>
        <p:nvSpPr>
          <p:cNvPr id="462" name="Google Shape;462;p46"/>
          <p:cNvSpPr txBox="1">
            <a:spLocks noGrp="1"/>
          </p:cNvSpPr>
          <p:nvPr>
            <p:ph type="body" idx="1"/>
          </p:nvPr>
        </p:nvSpPr>
        <p:spPr>
          <a:xfrm>
            <a:off x="457200" y="908720"/>
            <a:ext cx="8229600" cy="594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uk-UA" sz="2800"/>
              <a:t>1. Положення «Про навчальні кабінети з природничо-математичних предметів загальноосвітніх навчальних закладів»; затверджено наказом МОНмолодьспорту України від 14.12.2012 № 1423, зареєстрованим в Міністерстві юстиції України 3 січня 2013 року за № 44/22576.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uk-UA" sz="2800"/>
              <a:t>2. Наказ МОН України від 16.12.2017 №1669 “Про затвердження Положення про організацію роботи з охорони праці та безпеки життєдіяльносьі учасників освітнього процесу в установах і закладах освіти”</a:t>
            </a:r>
            <a:endParaRPr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7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/>
              <a:t>Оцінювання навчальної діяльності учнів</a:t>
            </a:r>
            <a:endParaRPr/>
          </a:p>
        </p:txBody>
      </p:sp>
      <p:sp>
        <p:nvSpPr>
          <p:cNvPr id="468" name="Google Shape;468;p47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/>
              <a:t>Оцінювання навчальних досягнень учнів здійснюється відповідно до Критеріїв оцінювання (наказ Міністерства № 329 від 13.04.2011, зареєстрований в Міністерстві юстиції України    11 травня 2011 року за № 566/19304), які визначають загальні підходи до визначення рівня навчальних досягнень учнів 8-11 класів,  та орієнтовних вимог до оцінювання з хімії, затверджених наказом Міністерства від 21.08.2013 № 1222 «Про затвердження орієнтовних вимог оцінювання 	навчальних досягнень учнів із базових 		дисциплін у системі загальної середньої 		освіти»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8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87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/>
              <a:t>Організація роботи з обдарованими учнями</a:t>
            </a:r>
            <a:endParaRPr/>
          </a:p>
        </p:txBody>
      </p:sp>
      <p:sp>
        <p:nvSpPr>
          <p:cNvPr id="474" name="Google Shape;474;p48"/>
          <p:cNvSpPr txBox="1">
            <a:spLocks noGrp="1"/>
          </p:cNvSpPr>
          <p:nvPr>
            <p:ph type="body" idx="1"/>
          </p:nvPr>
        </p:nvSpPr>
        <p:spPr>
          <a:xfrm>
            <a:off x="214282" y="1714488"/>
            <a:ext cx="8482862" cy="459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І – ІІ етапах Всеукраїнської учнівської олімпіади з хімії беруть участь учні </a:t>
            </a:r>
            <a:endParaRPr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 b="1"/>
              <a:t>7 – 11 класів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uk-UA"/>
              <a:t>У ІІІ – IV етапах – учні </a:t>
            </a:r>
            <a:r>
              <a:rPr lang="uk-UA" b="1"/>
              <a:t>8 – 11 класів.  </a:t>
            </a:r>
            <a:endParaRPr b="1"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/>
          </a:p>
        </p:txBody>
      </p:sp>
      <p:pic>
        <p:nvPicPr>
          <p:cNvPr id="475" name="Google Shape;475;p48" descr="C:\Users\ciperko\Desktop\33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4143380"/>
            <a:ext cx="207645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8" descr="C:\Users\ciperko\Desktop\222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256" y="4357694"/>
            <a:ext cx="21717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9"/>
          <p:cNvSpPr txBox="1">
            <a:spLocks noGrp="1"/>
          </p:cNvSpPr>
          <p:nvPr>
            <p:ph type="title"/>
          </p:nvPr>
        </p:nvSpPr>
        <p:spPr>
          <a:xfrm>
            <a:off x="2285984" y="5143512"/>
            <a:ext cx="6643734" cy="92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Дякую за увагу! Запрошуємо до співпраці</a:t>
            </a:r>
            <a:endParaRPr sz="3600"/>
          </a:p>
        </p:txBody>
      </p:sp>
      <p:sp>
        <p:nvSpPr>
          <p:cNvPr id="482" name="Google Shape;482;p49"/>
          <p:cNvSpPr txBox="1">
            <a:spLocks noGrp="1"/>
          </p:cNvSpPr>
          <p:nvPr>
            <p:ph type="body" idx="1"/>
          </p:nvPr>
        </p:nvSpPr>
        <p:spPr>
          <a:xfrm>
            <a:off x="4643438" y="6072206"/>
            <a:ext cx="4105026" cy="78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/>
              <a:t>Миру, добра і любові </a:t>
            </a:r>
            <a:endParaRPr sz="2800"/>
          </a:p>
        </p:txBody>
      </p:sp>
      <p:pic>
        <p:nvPicPr>
          <p:cNvPr id="483" name="Google Shape;483;p49" descr="E:\конкурс 2020\IMG_20191217_16152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4"/>
          <a:stretch/>
        </p:blipFill>
        <p:spPr>
          <a:xfrm>
            <a:off x="0" y="0"/>
            <a:ext cx="2714612" cy="214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9" descr="E:\конкурс 2020\IMG-468efdcbbeb0fb5ed1133257f8d7db1e-V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143116"/>
            <a:ext cx="2571736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9" descr="E:\конкурс 2020\IMG-0749c014154df8d27e6a261558515c11-V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1736" y="0"/>
            <a:ext cx="3786214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9" descr="E:\конкурс 2020\IMG-2287afdc2c5cb8aaa64605eecc10cbf5-V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071942"/>
            <a:ext cx="2357422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9" descr="E:\конкурс 2020\IMG-0715713415908fd5a5e917f549a1c59e-V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86446" y="0"/>
            <a:ext cx="3357554" cy="271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9" descr="E:\конкурс 2020\20191217_134243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57422" y="2214554"/>
            <a:ext cx="2286016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9" descr="E:\конкурс 2020\20191217_134414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29124" y="2143116"/>
            <a:ext cx="2428874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9" descr="E:\конкурс 2020\20191217_155316.jpg"/>
          <p:cNvPicPr preferRelativeResize="0"/>
          <p:nvPr/>
        </p:nvPicPr>
        <p:blipFill rotWithShape="1">
          <a:blip r:embed="rId10">
            <a:alphaModFix/>
          </a:blip>
          <a:srcRect b="38541"/>
          <a:stretch/>
        </p:blipFill>
        <p:spPr>
          <a:xfrm>
            <a:off x="6715140" y="2714620"/>
            <a:ext cx="2428860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2354263" y="3629025"/>
            <a:ext cx="449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6" descr="1"/>
          <p:cNvPicPr preferRelativeResize="0"/>
          <p:nvPr/>
        </p:nvPicPr>
        <p:blipFill rotWithShape="1">
          <a:blip r:embed="rId3">
            <a:alphaModFix/>
          </a:blip>
          <a:srcRect l="42606" t="64474" r="19472"/>
          <a:stretch/>
        </p:blipFill>
        <p:spPr>
          <a:xfrm>
            <a:off x="1676400" y="5207000"/>
            <a:ext cx="792163" cy="9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 descr="1"/>
          <p:cNvPicPr preferRelativeResize="0"/>
          <p:nvPr/>
        </p:nvPicPr>
        <p:blipFill rotWithShape="1">
          <a:blip r:embed="rId3">
            <a:alphaModFix/>
          </a:blip>
          <a:srcRect l="42606" t="64474" r="19472"/>
          <a:stretch/>
        </p:blipFill>
        <p:spPr>
          <a:xfrm>
            <a:off x="1692275" y="4360863"/>
            <a:ext cx="792163" cy="9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903288" y="785794"/>
            <a:ext cx="7597802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uk-UA" sz="4400">
                <a:solidFill>
                  <a:srgbClr val="40416B"/>
                </a:solidFill>
              </a:rPr>
            </a:br>
            <a:br>
              <a:rPr lang="uk-UA" sz="4400">
                <a:solidFill>
                  <a:srgbClr val="40416B"/>
                </a:solidFill>
              </a:rPr>
            </a:br>
            <a:br>
              <a:rPr lang="uk-UA" sz="4400">
                <a:solidFill>
                  <a:srgbClr val="40416B"/>
                </a:solidFill>
              </a:rPr>
            </a:br>
            <a:br>
              <a:rPr lang="uk-UA" sz="4400">
                <a:solidFill>
                  <a:srgbClr val="40416B"/>
                </a:solidFill>
              </a:rPr>
            </a:br>
            <a:br>
              <a:rPr lang="uk-UA" sz="4400">
                <a:solidFill>
                  <a:srgbClr val="40416B"/>
                </a:solidFill>
              </a:rPr>
            </a:br>
            <a:br>
              <a:rPr lang="uk-UA" sz="4400">
                <a:solidFill>
                  <a:srgbClr val="40416B"/>
                </a:solidFill>
              </a:rPr>
            </a:br>
            <a:br>
              <a:rPr lang="uk-UA" sz="4400">
                <a:solidFill>
                  <a:srgbClr val="40416B"/>
                </a:solidFill>
              </a:rPr>
            </a:br>
            <a:r>
              <a:rPr lang="uk-UA" sz="4400">
                <a:solidFill>
                  <a:srgbClr val="40416B"/>
                </a:solidFill>
              </a:rPr>
              <a:t>Модернізація змісту та структури освіти</a:t>
            </a:r>
            <a:br>
              <a:rPr lang="uk-UA" sz="4400">
                <a:solidFill>
                  <a:srgbClr val="40416B"/>
                </a:solidFill>
              </a:rPr>
            </a:br>
            <a:r>
              <a:rPr lang="uk-UA" sz="4400">
                <a:solidFill>
                  <a:srgbClr val="40416B"/>
                </a:solidFill>
              </a:rPr>
              <a:t> </a:t>
            </a:r>
            <a:r>
              <a:rPr lang="uk-UA" sz="3200">
                <a:solidFill>
                  <a:srgbClr val="4041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(постанова КМУ від 23.11.2011 №1392; концепція Нової Української школи ухвалена рішенням колегії </a:t>
            </a:r>
            <a:br>
              <a:rPr lang="uk-UA" sz="3200">
                <a:solidFill>
                  <a:srgbClr val="4041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3200">
                <a:solidFill>
                  <a:srgbClr val="4041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 14.12.2016; Новий державний стандарт базової середньої освіти          5-9 класи “Нової української школи” від 30.09.№898)</a:t>
            </a:r>
            <a:br>
              <a:rPr lang="uk-UA" sz="3200">
                <a:solidFill>
                  <a:srgbClr val="4041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Природнича галузь</a:t>
            </a:r>
            <a:br>
              <a:rPr lang="uk-UA" sz="3200">
                <a:solidFill>
                  <a:srgbClr val="4041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1214414" y="198438"/>
            <a:ext cx="664373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Оновлення змісту освіти – потреба часу</a:t>
            </a:r>
            <a:endParaRPr sz="3600"/>
          </a:p>
        </p:txBody>
      </p:sp>
      <p:sp>
        <p:nvSpPr>
          <p:cNvPr id="170" name="Google Shape;170;p7"/>
          <p:cNvSpPr txBox="1">
            <a:spLocks noGrp="1"/>
          </p:cNvSpPr>
          <p:nvPr>
            <p:ph type="body" idx="1"/>
          </p:nvPr>
        </p:nvSpPr>
        <p:spPr>
          <a:xfrm>
            <a:off x="457200" y="1357298"/>
            <a:ext cx="8229600" cy="53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/>
              <a:t> </a:t>
            </a:r>
            <a:endParaRPr sz="240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/>
              <a:t>Згідно з Міжнародною стандартною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/>
              <a:t>класифікацією освіти (МСКО) завдання основної школи (МСКО 2) ставляться виходячи з того, що сучасні європейські суспільства потребують від молоді володіння не стільки «портфелем знань і умінь», скільки «портфелем інструментів» для розвитку знань і умінь. 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142844" y="1714488"/>
            <a:ext cx="8858312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1714480" y="357166"/>
            <a:ext cx="6302375" cy="165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/>
              <a:t>Схвалено розпорядженням КМУ від 14.12.16 №988-р</a:t>
            </a:r>
            <a:endParaRPr sz="3600"/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/>
              <a:t>Концепція реалізації державної політики 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uk-UA"/>
              <a:t>у сфері реформування загальної середньої освіти «Нова українська школа» на період до 2029 року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7669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/>
              <a:t>Новий державний стандарт 2020</a:t>
            </a:r>
            <a:endParaRPr sz="3600" b="0"/>
          </a:p>
        </p:txBody>
      </p:sp>
      <p:pic>
        <p:nvPicPr>
          <p:cNvPr id="183" name="Google Shape;183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841" t="14551" r="2078" b="11338"/>
          <a:stretch/>
        </p:blipFill>
        <p:spPr>
          <a:xfrm>
            <a:off x="357158" y="1571612"/>
            <a:ext cx="8501122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l="18118" t="19531" r="17643" b="6249"/>
          <a:stretch/>
        </p:blipFill>
        <p:spPr>
          <a:xfrm>
            <a:off x="285720" y="214290"/>
            <a:ext cx="8643966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76TGp_report_light">
  <a:themeElements>
    <a:clrScheme name="Default Design 3">
      <a:dk1>
        <a:srgbClr val="000000"/>
      </a:dk1>
      <a:lt1>
        <a:srgbClr val="D4E1EE"/>
      </a:lt1>
      <a:dk2>
        <a:srgbClr val="2F84AF"/>
      </a:dk2>
      <a:lt2>
        <a:srgbClr val="808080"/>
      </a:lt2>
      <a:accent1>
        <a:srgbClr val="9899C1"/>
      </a:accent1>
      <a:accent2>
        <a:srgbClr val="4BBAC3"/>
      </a:accent2>
      <a:accent3>
        <a:srgbClr val="E6EEF5"/>
      </a:accent3>
      <a:accent4>
        <a:srgbClr val="000000"/>
      </a:accent4>
      <a:accent5>
        <a:srgbClr val="CACADD"/>
      </a:accent5>
      <a:accent6>
        <a:srgbClr val="43A8B0"/>
      </a:accent6>
      <a:hlink>
        <a:srgbClr val="7AC5B9"/>
      </a:hlink>
      <a:folHlink>
        <a:srgbClr val="719F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Microsoft Office PowerPoint</Application>
  <PresentationFormat>Экран (4:3)</PresentationFormat>
  <Paragraphs>337</Paragraphs>
  <Slides>48</Slides>
  <Notes>48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Times New Roman</vt:lpstr>
      <vt:lpstr>Noto Sans Symbols</vt:lpstr>
      <vt:lpstr>Arial</vt:lpstr>
      <vt:lpstr>Arial Black</vt:lpstr>
      <vt:lpstr>Calibri</vt:lpstr>
      <vt:lpstr>576TGp_report_light</vt:lpstr>
      <vt:lpstr>Програмно-методичне забезпечення викладання шкільного курсу хімії в умовах модернізації національної системи освіти 7-9 клас</vt:lpstr>
      <vt:lpstr>Професія вчителя це важливо</vt:lpstr>
      <vt:lpstr>Необхідні умови  успішного педагога </vt:lpstr>
      <vt:lpstr>Презентация PowerPoint</vt:lpstr>
      <vt:lpstr>       Модернізація змісту та структури освіти  (постанова КМУ від 23.11.2011 №1392; концепція Нової Української школи ухвалена рішенням колегії  МОН 14.12.2016; Новий державний стандарт базової середньої освіти          5-9 класи “Нової української школи” від 30.09.№898) Природнича галузь </vt:lpstr>
      <vt:lpstr>Оновлення змісту освіти – потреба часу</vt:lpstr>
      <vt:lpstr>Схвалено розпорядженням КМУ від 14.12.16 №988-р</vt:lpstr>
      <vt:lpstr>Новий державний стандарт 2020</vt:lpstr>
      <vt:lpstr>Презентация PowerPoint</vt:lpstr>
      <vt:lpstr>Презентация PowerPoint</vt:lpstr>
      <vt:lpstr>Цілі базової середньої освіти</vt:lpstr>
      <vt:lpstr>Цикли базової середньої освіти</vt:lpstr>
      <vt:lpstr>Державний стандарт містить</vt:lpstr>
      <vt:lpstr>Презентация PowerPoint</vt:lpstr>
      <vt:lpstr>Презентация PowerPoint</vt:lpstr>
      <vt:lpstr>Що визначено для кожної галузі</vt:lpstr>
      <vt:lpstr>Структура типової освітньої програми</vt:lpstr>
      <vt:lpstr>Освітня програма закладу середньої освіти</vt:lpstr>
      <vt:lpstr>Наказ МОН від 19.02.2021        “Про затвердження типової освітньої програми для 5-9 класів закладів загальної середньої освіти”</vt:lpstr>
      <vt:lpstr>Система оцінювання набутих компетентностей</vt:lpstr>
      <vt:lpstr>Порівняння оцінювання</vt:lpstr>
      <vt:lpstr>Що далі?</vt:lpstr>
      <vt:lpstr>     Як реалізувати себе?</vt:lpstr>
      <vt:lpstr>Інструктивно-методичні рекомендації щодо викладання хімії у 2020-2021 навчальному році  (лист МОН від 11.08.2020             № 1/9 - 430) </vt:lpstr>
      <vt:lpstr>Навчальна програма</vt:lpstr>
      <vt:lpstr>Навчальна програма</vt:lpstr>
      <vt:lpstr>10 ключових компетентностей</vt:lpstr>
      <vt:lpstr>Змістові лінії</vt:lpstr>
      <vt:lpstr>Змістові лінії</vt:lpstr>
      <vt:lpstr>Очікувані результати навчання</vt:lpstr>
      <vt:lpstr>НАКАЗ № 405 від 20.04.2018р.</vt:lpstr>
      <vt:lpstr>Типові освітні програми  2019-2020 н.р.  (накази МОН від 20.04.2018 №408)</vt:lpstr>
      <vt:lpstr>НАКАЗ №408, </vt:lpstr>
      <vt:lpstr>Навчальне забезпечення викладання хімії в освітніх закладах</vt:lpstr>
      <vt:lpstr>Календарно-тематичне планування Поурочне планування Вимоги до планування</vt:lpstr>
      <vt:lpstr>Презентация PowerPoint</vt:lpstr>
      <vt:lpstr>Презентация PowerPoint</vt:lpstr>
      <vt:lpstr>ЧИННИКИ КАЛЕНДАРНО-ТЕМАТИЧНОГО ПЛАНУВАННЯ</vt:lpstr>
      <vt:lpstr>Запропонований навчальний матеріал:</vt:lpstr>
      <vt:lpstr>Запропонований навчальний матеріал рівень стандарту:</vt:lpstr>
      <vt:lpstr>Запропонований навчальний матеріал профільний рівень:</vt:lpstr>
      <vt:lpstr>Презентация PowerPoint</vt:lpstr>
      <vt:lpstr> 7кл. (проекти)</vt:lpstr>
      <vt:lpstr>  ОБИРАЄМО ТИП УРОКУ  (за дидактичною метою) Сучасна дидактика в цілому зберігає розроблену  К.Д. Ушинським класифікацію уроків, але дещо її уточнює.  </vt:lpstr>
      <vt:lpstr>Особливості проведення занять у кабінеті хімії</vt:lpstr>
      <vt:lpstr>Оцінювання навчальної діяльності учнів</vt:lpstr>
      <vt:lpstr>Організація роботи з обдарованими учнями</vt:lpstr>
      <vt:lpstr>Дякую за увагу! Запрошуємо до співпраці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Програмно-методичне забезпечення викладання шкільного курсу хімії в умовах модернізації національної системи освіти 7-9 клас</dc:title>
  <dc:creator>pc</dc:creator>
  <cp:lastModifiedBy>Таня</cp:lastModifiedBy>
  <cp:revision>1</cp:revision>
  <dcterms:created xsi:type="dcterms:W3CDTF">2015-09-22T12:13:30Z</dcterms:created>
  <dcterms:modified xsi:type="dcterms:W3CDTF">2021-04-30T07:59:21Z</dcterms:modified>
</cp:coreProperties>
</file>